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5" r:id="rId2"/>
    <p:sldId id="2563" r:id="rId3"/>
    <p:sldId id="2564" r:id="rId4"/>
    <p:sldId id="2565" r:id="rId5"/>
    <p:sldId id="2566" r:id="rId6"/>
    <p:sldId id="2567" r:id="rId7"/>
    <p:sldId id="2568" r:id="rId8"/>
    <p:sldId id="2569" r:id="rId9"/>
    <p:sldId id="2570" r:id="rId10"/>
    <p:sldId id="2571" r:id="rId11"/>
    <p:sldId id="2572" r:id="rId12"/>
    <p:sldId id="2573" r:id="rId13"/>
    <p:sldId id="2574" r:id="rId14"/>
    <p:sldId id="2575" r:id="rId15"/>
    <p:sldId id="2576"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734" autoAdjust="0"/>
  </p:normalViewPr>
  <p:slideViewPr>
    <p:cSldViewPr snapToGrid="0">
      <p:cViewPr varScale="1">
        <p:scale>
          <a:sx n="68" d="100"/>
          <a:sy n="68" d="100"/>
        </p:scale>
        <p:origin x="121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17/01/2025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92B5F-36F4-40A4-ADE6-786A05ED559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586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339281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371033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197466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13</a:t>
            </a:fld>
            <a:endParaRPr lang="es-ES"/>
          </a:p>
        </p:txBody>
      </p:sp>
    </p:spTree>
    <p:extLst>
      <p:ext uri="{BB962C8B-B14F-4D97-AF65-F5344CB8AC3E}">
        <p14:creationId xmlns:p14="http://schemas.microsoft.com/office/powerpoint/2010/main" val="207962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14</a:t>
            </a:fld>
            <a:endParaRPr lang="es-ES"/>
          </a:p>
        </p:txBody>
      </p:sp>
    </p:spTree>
    <p:extLst>
      <p:ext uri="{BB962C8B-B14F-4D97-AF65-F5344CB8AC3E}">
        <p14:creationId xmlns:p14="http://schemas.microsoft.com/office/powerpoint/2010/main" val="105084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15</a:t>
            </a:fld>
            <a:endParaRPr lang="es-ES"/>
          </a:p>
        </p:txBody>
      </p:sp>
    </p:spTree>
    <p:extLst>
      <p:ext uri="{BB962C8B-B14F-4D97-AF65-F5344CB8AC3E}">
        <p14:creationId xmlns:p14="http://schemas.microsoft.com/office/powerpoint/2010/main" val="241627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265121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248324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39981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333932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99745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409668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176299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403480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17/01/2025</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17/01/2025</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algn="l"/>
            <a:r>
              <a:rPr lang="el-GR" sz="5600" dirty="0" smtClean="0">
                <a:solidFill>
                  <a:srgbClr val="FFFFFF"/>
                </a:solidFill>
              </a:rPr>
              <a:t>Βασική Χρήση Υπολογιστών</a:t>
            </a:r>
            <a:endParaRPr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algn="r"/>
            <a:r>
              <a:rPr lang="el-GR" sz="2000" dirty="0" err="1">
                <a:solidFill>
                  <a:srgbClr val="FFFFFF"/>
                </a:solidFill>
              </a:rPr>
              <a:t>Έ</a:t>
            </a:r>
            <a:r>
              <a:rPr lang="el-GR" sz="2000" dirty="0" err="1" smtClean="0">
                <a:solidFill>
                  <a:srgbClr val="FFFFFF"/>
                </a:solidFill>
              </a:rPr>
              <a:t>νότητα</a:t>
            </a:r>
            <a:r>
              <a:rPr lang="el-GR" sz="2000" dirty="0" smtClean="0">
                <a:solidFill>
                  <a:srgbClr val="FFFFFF"/>
                </a:solidFill>
              </a:rPr>
              <a:t> </a:t>
            </a:r>
            <a:r>
              <a:rPr lang="es-ES" sz="2000" dirty="0" smtClean="0">
                <a:solidFill>
                  <a:srgbClr val="FFFFFF"/>
                </a:solidFill>
              </a:rPr>
              <a:t>7</a:t>
            </a:r>
            <a:r>
              <a:rPr lang="es-ES" sz="2000" dirty="0">
                <a:solidFill>
                  <a:srgbClr val="FFFFFF"/>
                </a:solidFill>
              </a:rPr>
              <a:t>: </a:t>
            </a:r>
            <a:r>
              <a:rPr lang="el-GR" sz="2000" dirty="0" smtClean="0">
                <a:solidFill>
                  <a:srgbClr val="FFFFFF"/>
                </a:solidFill>
              </a:rPr>
              <a:t>Ασφάλεια Υπολογιστών</a:t>
            </a:r>
            <a:endParaRPr lang="es-ES" sz="2000"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8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laptop notebook security concept on digital screen">
            <a:extLst>
              <a:ext uri="{FF2B5EF4-FFF2-40B4-BE49-F238E27FC236}">
                <a16:creationId xmlns:a16="http://schemas.microsoft.com/office/drawing/2014/main" id="{99F2EC15-067A-4BD6-97CA-B7E308C468A2}"/>
              </a:ext>
            </a:extLst>
          </p:cNvPr>
          <p:cNvPicPr>
            <a:picLocks noGrp="1" noChangeAspect="1"/>
          </p:cNvPicPr>
          <p:nvPr>
            <p:ph sz="half" idx="1"/>
          </p:nvPr>
        </p:nvPicPr>
        <p:blipFill>
          <a:blip r:embed="rId3"/>
          <a:srcRect t="1637" b="1475"/>
          <a:stretch/>
        </p:blipFill>
        <p:spPr>
          <a:xfrm>
            <a:off x="350146" y="123425"/>
            <a:ext cx="7529306" cy="5325348"/>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50EFAEE-7FEB-CBD1-01BE-FE3B873BA55C}"/>
              </a:ext>
            </a:extLst>
          </p:cNvPr>
          <p:cNvSpPr>
            <a:spLocks noGrp="1"/>
          </p:cNvSpPr>
          <p:nvPr>
            <p:ph type="title"/>
          </p:nvPr>
        </p:nvSpPr>
        <p:spPr>
          <a:xfrm>
            <a:off x="8014918" y="423863"/>
            <a:ext cx="4041615" cy="2074899"/>
          </a:xfrm>
        </p:spPr>
        <p:txBody>
          <a:bodyPr vert="horz" lIns="91440" tIns="45720" rIns="91440" bIns="45720" rtlCol="0" anchor="b">
            <a:normAutofit/>
          </a:bodyPr>
          <a:lstStyle/>
          <a:p>
            <a:pPr>
              <a:lnSpc>
                <a:spcPct val="100000"/>
              </a:lnSpc>
            </a:pPr>
            <a:r>
              <a:rPr lang="el-GR" sz="2800" b="1" dirty="0"/>
              <a:t>Τα προγράμματα προστασίας από </a:t>
            </a:r>
            <a:r>
              <a:rPr lang="el-GR" sz="2800" b="1" dirty="0" smtClean="0"/>
              <a:t>ιούς </a:t>
            </a:r>
            <a:r>
              <a:rPr lang="el-GR" sz="2800" b="1" dirty="0"/>
              <a:t>και τα τείχη </a:t>
            </a:r>
            <a:r>
              <a:rPr lang="el-GR" sz="2800" b="1" dirty="0" smtClean="0"/>
              <a:t>προστασίας</a:t>
            </a:r>
            <a:endParaRPr lang="en-US" sz="2800" b="1" dirty="0"/>
          </a:p>
        </p:txBody>
      </p:sp>
      <p:sp>
        <p:nvSpPr>
          <p:cNvPr id="4" name="Marcador de contenido 3">
            <a:extLst>
              <a:ext uri="{FF2B5EF4-FFF2-40B4-BE49-F238E27FC236}">
                <a16:creationId xmlns:a16="http://schemas.microsoft.com/office/drawing/2014/main" id="{C5406446-FF70-D019-B0BF-A94146CEAE65}"/>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8331200" y="2922624"/>
            <a:ext cx="3199808" cy="3409950"/>
          </a:xfrm>
        </p:spPr>
        <p:txBody>
          <a:bodyPr>
            <a:normAutofit/>
          </a:bodyPr>
          <a:lstStyle/>
          <a:p>
            <a:pPr marL="0" indent="0">
              <a:spcBef>
                <a:spcPts val="2500"/>
              </a:spcBef>
              <a:buNone/>
            </a:pPr>
            <a:r>
              <a:rPr lang="el-GR" sz="1400" dirty="0"/>
              <a:t>Τα προγράμματα προστασίας από </a:t>
            </a:r>
            <a:r>
              <a:rPr lang="el-GR" sz="1400" dirty="0" smtClean="0"/>
              <a:t>ιούς</a:t>
            </a:r>
            <a:r>
              <a:rPr lang="en-US" sz="1400" dirty="0" smtClean="0"/>
              <a:t>(antivirus)</a:t>
            </a:r>
            <a:r>
              <a:rPr lang="el-GR" sz="1400" dirty="0" smtClean="0"/>
              <a:t> </a:t>
            </a:r>
            <a:r>
              <a:rPr lang="el-GR" sz="1400" dirty="0"/>
              <a:t>και τα τείχη </a:t>
            </a:r>
            <a:r>
              <a:rPr lang="el-GR" sz="1400" dirty="0" smtClean="0"/>
              <a:t>προστασίας</a:t>
            </a:r>
            <a:r>
              <a:rPr lang="en-US" sz="1400" dirty="0" smtClean="0"/>
              <a:t> (Firewalls)</a:t>
            </a:r>
            <a:r>
              <a:rPr lang="el-GR" sz="1400" dirty="0" smtClean="0"/>
              <a:t> </a:t>
            </a:r>
            <a:r>
              <a:rPr lang="el-GR" sz="1400" dirty="0"/>
              <a:t>είναι απαραίτητα εργαλεία για την προστασία του υπολογιστή σας από ιούς, κακόβουλο λογισμικό και άλλες απειλές. Θα εξηγήσουμε πώς λειτουργούν αυτά τα εργαλεία και πώς να τα επιλέξετε και να τα χρησιμοποιήσετε αποτελεσματικά.</a:t>
            </a:r>
            <a:endParaRPr lang="es-ES" sz="1400" dirty="0"/>
          </a:p>
        </p:txBody>
      </p:sp>
    </p:spTree>
    <p:extLst>
      <p:ext uri="{BB962C8B-B14F-4D97-AF65-F5344CB8AC3E}">
        <p14:creationId xmlns:p14="http://schemas.microsoft.com/office/powerpoint/2010/main" val="4125719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ecurity System Concept on a laptop.">
            <a:extLst>
              <a:ext uri="{FF2B5EF4-FFF2-40B4-BE49-F238E27FC236}">
                <a16:creationId xmlns:a16="http://schemas.microsoft.com/office/drawing/2014/main" id="{F08B2007-C0C7-4F7F-A57F-25C6C5530B57}"/>
              </a:ext>
            </a:extLst>
          </p:cNvPr>
          <p:cNvPicPr>
            <a:picLocks noGrp="1" noChangeAspect="1"/>
          </p:cNvPicPr>
          <p:nvPr>
            <p:ph sz="half" idx="1"/>
          </p:nvPr>
        </p:nvPicPr>
        <p:blipFill>
          <a:blip r:embed="rId3"/>
          <a:srcRect l="6938" r="12061"/>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3CF2222-470B-0C32-3B69-CB38ED48EB04}"/>
              </a:ext>
            </a:extLst>
          </p:cNvPr>
          <p:cNvSpPr>
            <a:spLocks noGrp="1"/>
          </p:cNvSpPr>
          <p:nvPr>
            <p:ph type="title"/>
          </p:nvPr>
        </p:nvSpPr>
        <p:spPr>
          <a:xfrm>
            <a:off x="90311" y="395111"/>
            <a:ext cx="4810872" cy="1616569"/>
          </a:xfrm>
        </p:spPr>
        <p:txBody>
          <a:bodyPr vert="horz" lIns="91440" tIns="45720" rIns="91440" bIns="45720" rtlCol="0" anchor="t">
            <a:normAutofit fontScale="90000"/>
          </a:bodyPr>
          <a:lstStyle/>
          <a:p>
            <a:pPr>
              <a:lnSpc>
                <a:spcPct val="100000"/>
              </a:lnSpc>
            </a:pPr>
            <a:r>
              <a:rPr lang="el-GR" sz="3600" b="1" dirty="0" smtClean="0"/>
              <a:t>Λογισμικό </a:t>
            </a:r>
            <a:r>
              <a:rPr lang="el-GR" sz="3600" b="1" dirty="0"/>
              <a:t>προστασίας από ιούς</a:t>
            </a:r>
            <a:endParaRPr lang="en-US" sz="3600" b="1" dirty="0"/>
          </a:p>
        </p:txBody>
      </p:sp>
      <p:sp>
        <p:nvSpPr>
          <p:cNvPr id="4" name="Marcador de contenido 3">
            <a:extLst>
              <a:ext uri="{FF2B5EF4-FFF2-40B4-BE49-F238E27FC236}">
                <a16:creationId xmlns:a16="http://schemas.microsoft.com/office/drawing/2014/main" id="{DEDCB82D-6275-3E3D-0790-5C447E002BEB}"/>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90311" y="2176036"/>
            <a:ext cx="4810872" cy="4540853"/>
          </a:xfrm>
        </p:spPr>
        <p:txBody>
          <a:bodyPr>
            <a:normAutofit/>
          </a:bodyPr>
          <a:lstStyle/>
          <a:p>
            <a:pPr marL="0" indent="0">
              <a:spcBef>
                <a:spcPts val="2500"/>
              </a:spcBef>
              <a:buNone/>
            </a:pPr>
            <a:r>
              <a:rPr lang="el-GR" sz="1400" b="1" dirty="0"/>
              <a:t>Τι είναι το λογισμικό προστασίας από ιούς </a:t>
            </a:r>
            <a:r>
              <a:rPr lang="en-US" sz="1400" b="1" dirty="0"/>
              <a:t/>
            </a:r>
            <a:br>
              <a:rPr lang="en-US" sz="1400" b="1" dirty="0"/>
            </a:br>
            <a:r>
              <a:rPr lang="el-GR" sz="1400" dirty="0" smtClean="0"/>
              <a:t>Το </a:t>
            </a:r>
            <a:r>
              <a:rPr lang="el-GR" sz="1400" dirty="0"/>
              <a:t>λογισμικό προστασίας από </a:t>
            </a:r>
            <a:r>
              <a:rPr lang="el-GR" sz="1400" dirty="0" smtClean="0"/>
              <a:t>ιούς</a:t>
            </a:r>
            <a:r>
              <a:rPr lang="en-US" sz="1400" dirty="0" smtClean="0"/>
              <a:t> (antivirus)</a:t>
            </a:r>
            <a:r>
              <a:rPr lang="el-GR" sz="1400" dirty="0" smtClean="0"/>
              <a:t> </a:t>
            </a:r>
            <a:r>
              <a:rPr lang="el-GR" sz="1400" dirty="0"/>
              <a:t>είναι ένα πρόγραμμα που έχει σχεδιαστεί για τον εντοπισμό και την αφαίρεση ιών και άλλου κακόβουλου λογισμικού από τον υπολογιστή σας. Σαρώνει τα αρχεία και τη μνήμη του υπολογιστή σας για κακόβουλο κώδικα και σας ειδοποιεί εάν βρει κάτι ύποπτο. </a:t>
            </a:r>
            <a:r>
              <a:rPr lang="en-US" sz="1400" dirty="0" smtClean="0"/>
              <a:t/>
            </a:r>
            <a:br>
              <a:rPr lang="en-US" sz="1400" dirty="0" smtClean="0"/>
            </a:br>
            <a:endParaRPr lang="en-US" sz="1400" dirty="0" smtClean="0"/>
          </a:p>
          <a:p>
            <a:pPr marL="0" indent="0">
              <a:spcBef>
                <a:spcPts val="2500"/>
              </a:spcBef>
              <a:buNone/>
            </a:pPr>
            <a:r>
              <a:rPr lang="el-GR" sz="1400" b="1" dirty="0" smtClean="0"/>
              <a:t>Δημοφιλές </a:t>
            </a:r>
            <a:r>
              <a:rPr lang="el-GR" sz="1400" b="1" dirty="0"/>
              <a:t>λογισμικό προστασίας από </a:t>
            </a:r>
            <a:r>
              <a:rPr lang="el-GR" sz="1400" b="1" dirty="0" smtClean="0"/>
              <a:t>ιούς</a:t>
            </a:r>
            <a:r>
              <a:rPr lang="en-US" sz="1400" dirty="0" smtClean="0"/>
              <a:t/>
            </a:r>
            <a:br>
              <a:rPr lang="en-US" sz="1400" dirty="0" smtClean="0"/>
            </a:br>
            <a:r>
              <a:rPr lang="el-GR" sz="1400" dirty="0" smtClean="0"/>
              <a:t> </a:t>
            </a:r>
            <a:r>
              <a:rPr lang="el-GR" sz="1400" dirty="0"/>
              <a:t>Μερικά από τα δημοφιλή προγράμματα προστασίας από ιούς περιλαμβάνουν τα </a:t>
            </a:r>
            <a:r>
              <a:rPr lang="el-GR" sz="1400" dirty="0" err="1"/>
              <a:t>Norton</a:t>
            </a:r>
            <a:r>
              <a:rPr lang="el-GR" sz="1400" dirty="0"/>
              <a:t>, </a:t>
            </a:r>
            <a:r>
              <a:rPr lang="el-GR" sz="1400" dirty="0" err="1"/>
              <a:t>McAfee</a:t>
            </a:r>
            <a:r>
              <a:rPr lang="el-GR" sz="1400" dirty="0"/>
              <a:t>, </a:t>
            </a:r>
            <a:r>
              <a:rPr lang="el-GR" sz="1400" dirty="0" err="1"/>
              <a:t>Bitdefender</a:t>
            </a:r>
            <a:r>
              <a:rPr lang="el-GR" sz="1400" dirty="0"/>
              <a:t> και </a:t>
            </a:r>
            <a:r>
              <a:rPr lang="el-GR" sz="1400" dirty="0" err="1"/>
              <a:t>Avast</a:t>
            </a:r>
            <a:r>
              <a:rPr lang="el-GR" sz="1400" dirty="0"/>
              <a:t>. Αυτά τα προγράμματα προσφέρουν διάφορες δυνατότητες, όπως σάρωση σε πραγματικό χρόνο, προστασία τείχους προστασίας και καταπολέμηση του </a:t>
            </a:r>
            <a:r>
              <a:rPr lang="el-GR" sz="1400" dirty="0" err="1"/>
              <a:t>phishing</a:t>
            </a:r>
            <a:r>
              <a:rPr lang="el-GR" sz="1400" dirty="0"/>
              <a:t>.</a:t>
            </a:r>
            <a:endParaRPr lang="es-ES" sz="1400" dirty="0"/>
          </a:p>
        </p:txBody>
      </p:sp>
    </p:spTree>
    <p:extLst>
      <p:ext uri="{BB962C8B-B14F-4D97-AF65-F5344CB8AC3E}">
        <p14:creationId xmlns:p14="http://schemas.microsoft.com/office/powerpoint/2010/main" val="3680648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omputer network security firewall protection">
            <a:extLst>
              <a:ext uri="{FF2B5EF4-FFF2-40B4-BE49-F238E27FC236}">
                <a16:creationId xmlns:a16="http://schemas.microsoft.com/office/drawing/2014/main" id="{4FFBCD89-86D1-401E-B07D-995757144E35}"/>
              </a:ext>
            </a:extLst>
          </p:cNvPr>
          <p:cNvPicPr>
            <a:picLocks noGrp="1" noChangeAspect="1"/>
          </p:cNvPicPr>
          <p:nvPr>
            <p:ph sz="half" idx="1"/>
          </p:nvPr>
        </p:nvPicPr>
        <p:blipFill>
          <a:blip r:embed="rId3"/>
          <a:srcRect l="25074" r="1305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4ECEEBD-87E8-1A34-7598-90247F363294}"/>
              </a:ext>
            </a:extLst>
          </p:cNvPr>
          <p:cNvSpPr>
            <a:spLocks noGrp="1"/>
          </p:cNvSpPr>
          <p:nvPr>
            <p:ph type="title"/>
          </p:nvPr>
        </p:nvSpPr>
        <p:spPr>
          <a:xfrm>
            <a:off x="4651022" y="914400"/>
            <a:ext cx="7258756" cy="701557"/>
          </a:xfrm>
        </p:spPr>
        <p:txBody>
          <a:bodyPr vert="horz" lIns="91440" tIns="45720" rIns="91440" bIns="45720" rtlCol="0" anchor="t">
            <a:normAutofit/>
          </a:bodyPr>
          <a:lstStyle/>
          <a:p>
            <a:pPr>
              <a:lnSpc>
                <a:spcPct val="100000"/>
              </a:lnSpc>
            </a:pPr>
            <a:r>
              <a:rPr lang="el-GR" sz="2800" b="1" dirty="0" smtClean="0"/>
              <a:t>Τείχος </a:t>
            </a:r>
            <a:r>
              <a:rPr lang="el-GR" sz="2800" b="1" dirty="0"/>
              <a:t>προστασίας </a:t>
            </a:r>
            <a:r>
              <a:rPr lang="el-GR" sz="2800" b="1" dirty="0" smtClean="0"/>
              <a:t>- </a:t>
            </a:r>
            <a:r>
              <a:rPr lang="en-US" sz="2800" b="1" dirty="0" smtClean="0"/>
              <a:t>Firewalls</a:t>
            </a:r>
            <a:endParaRPr lang="en-US" sz="2800" b="1" dirty="0"/>
          </a:p>
        </p:txBody>
      </p:sp>
      <p:sp>
        <p:nvSpPr>
          <p:cNvPr id="4" name="Marcador de contenido 3">
            <a:extLst>
              <a:ext uri="{FF2B5EF4-FFF2-40B4-BE49-F238E27FC236}">
                <a16:creationId xmlns:a16="http://schemas.microsoft.com/office/drawing/2014/main" id="{734FF5D4-E1AC-63F6-7E8D-8812F3A845BF}"/>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l-GR" sz="1400" b="1" dirty="0"/>
              <a:t>Τι είναι το </a:t>
            </a:r>
            <a:r>
              <a:rPr lang="el-GR" sz="1400" b="1" dirty="0" err="1"/>
              <a:t>Firewall</a:t>
            </a:r>
            <a:r>
              <a:rPr lang="el-GR" sz="1400" dirty="0"/>
              <a:t>; </a:t>
            </a:r>
            <a:br>
              <a:rPr lang="el-GR" sz="1400" dirty="0"/>
            </a:br>
            <a:r>
              <a:rPr lang="el-GR" sz="1400" dirty="0" smtClean="0"/>
              <a:t>Το </a:t>
            </a:r>
            <a:r>
              <a:rPr lang="el-GR" sz="1400" dirty="0"/>
              <a:t>τείχος προστασίας </a:t>
            </a:r>
            <a:r>
              <a:rPr lang="el-GR" sz="1400" dirty="0" smtClean="0"/>
              <a:t>(</a:t>
            </a:r>
            <a:r>
              <a:rPr lang="en-US" sz="1400" dirty="0" smtClean="0"/>
              <a:t>Firewall</a:t>
            </a:r>
            <a:r>
              <a:rPr lang="el-GR" sz="1400" dirty="0" smtClean="0"/>
              <a:t>)είναι </a:t>
            </a:r>
            <a:r>
              <a:rPr lang="el-GR" sz="1400" dirty="0"/>
              <a:t>μια συσκευή ασφαλείας δικτύου που παρακολουθεί και ελέγχει την εισερχόμενη και εξερχόμενη κυκλοφορία δικτύου με βάση ένα σύνολο κανόνων ασφαλείας. Λειτουργεί ως εμπόδιο μεταξύ ενός αξιόπιστου, ασφαλούς εσωτερικού δικτύου και ενός μη αξιόπιστου εξωτερικού δικτύου. </a:t>
            </a:r>
            <a:endParaRPr lang="en-US" sz="1400" dirty="0" smtClean="0"/>
          </a:p>
          <a:p>
            <a:pPr marL="0" indent="0">
              <a:spcBef>
                <a:spcPts val="2500"/>
              </a:spcBef>
              <a:buNone/>
            </a:pPr>
            <a:r>
              <a:rPr lang="el-GR" sz="1400" b="1" dirty="0" smtClean="0"/>
              <a:t>Επιλογή </a:t>
            </a:r>
            <a:r>
              <a:rPr lang="el-GR" sz="1400" b="1" dirty="0"/>
              <a:t>και αποτελεσματική χρήση τείχους προστασίας </a:t>
            </a:r>
            <a:r>
              <a:rPr lang="en-US" sz="1400" dirty="0"/>
              <a:t/>
            </a:r>
            <a:br>
              <a:rPr lang="en-US" sz="1400" dirty="0"/>
            </a:br>
            <a:r>
              <a:rPr lang="el-GR" sz="1400" dirty="0" smtClean="0"/>
              <a:t>Η </a:t>
            </a:r>
            <a:r>
              <a:rPr lang="el-GR" sz="1400" dirty="0"/>
              <a:t>επιλογή και η αποτελεσματική χρήση τείχους προστασίας είναι ζωτικής σημασίας για την ασφάλεια του δικτύου. Είναι σημαντικό να επιλέξετε ένα τείχος προστασίας που να ανταποκρίνεται στις ανάγκες του οργανισμού σας, να το διαμορφώσετε σωστά και να το διατηρήσετε ενημερωμένο και ενημερωμένο για να εξασφαλίσετε τη μέγιστη προστασία.</a:t>
            </a:r>
            <a:endParaRPr lang="es-ES" sz="1400" dirty="0"/>
          </a:p>
        </p:txBody>
      </p:sp>
    </p:spTree>
    <p:extLst>
      <p:ext uri="{BB962C8B-B14F-4D97-AF65-F5344CB8AC3E}">
        <p14:creationId xmlns:p14="http://schemas.microsoft.com/office/powerpoint/2010/main" val="2313560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net Cyber Security  with lock">
            <a:extLst>
              <a:ext uri="{FF2B5EF4-FFF2-40B4-BE49-F238E27FC236}">
                <a16:creationId xmlns:a16="http://schemas.microsoft.com/office/drawing/2014/main" id="{77D99988-6B97-4A7A-980C-B623C0DCAAD8}"/>
              </a:ext>
            </a:extLst>
          </p:cNvPr>
          <p:cNvPicPr>
            <a:picLocks noGrp="1" noChangeAspect="1"/>
          </p:cNvPicPr>
          <p:nvPr>
            <p:ph sz="half" idx="1"/>
          </p:nvPr>
        </p:nvPicPr>
        <p:blipFill>
          <a:blip r:embed="rId3"/>
          <a:srcRect l="19410" r="18786"/>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E284871-A968-1BA3-B515-21390CC71EDC}"/>
              </a:ext>
            </a:extLst>
          </p:cNvPr>
          <p:cNvSpPr>
            <a:spLocks noGrp="1"/>
          </p:cNvSpPr>
          <p:nvPr>
            <p:ph type="title"/>
          </p:nvPr>
        </p:nvSpPr>
        <p:spPr>
          <a:xfrm>
            <a:off x="640080" y="914400"/>
            <a:ext cx="6291472" cy="1097280"/>
          </a:xfrm>
        </p:spPr>
        <p:txBody>
          <a:bodyPr vert="horz" lIns="91440" tIns="45720" rIns="91440" bIns="45720" rtlCol="0" anchor="t">
            <a:normAutofit fontScale="90000"/>
          </a:bodyPr>
          <a:lstStyle/>
          <a:p>
            <a:pPr>
              <a:lnSpc>
                <a:spcPct val="100000"/>
              </a:lnSpc>
            </a:pPr>
            <a:r>
              <a:rPr lang="el-GR" sz="3700" b="1" dirty="0" smtClean="0"/>
              <a:t>Προστασία </a:t>
            </a:r>
            <a:r>
              <a:rPr lang="el-GR" sz="3700" b="1" dirty="0" err="1" smtClean="0"/>
              <a:t>Ιδιωτικότητας</a:t>
            </a:r>
            <a:r>
              <a:rPr lang="el-GR" sz="3700" b="1" dirty="0" smtClean="0"/>
              <a:t> στο διαδίκτυο</a:t>
            </a:r>
            <a:endParaRPr lang="en-US" sz="3700" b="1" dirty="0"/>
          </a:p>
        </p:txBody>
      </p:sp>
      <p:sp>
        <p:nvSpPr>
          <p:cNvPr id="4" name="Marcador de contenido 3">
            <a:extLst>
              <a:ext uri="{FF2B5EF4-FFF2-40B4-BE49-F238E27FC236}">
                <a16:creationId xmlns:a16="http://schemas.microsoft.com/office/drawing/2014/main" id="{71609E61-A4B8-40A2-87FE-F4EB18EE6732}"/>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06400" y="2176036"/>
            <a:ext cx="6525152" cy="4427964"/>
          </a:xfrm>
        </p:spPr>
        <p:txBody>
          <a:bodyPr>
            <a:normAutofit/>
          </a:bodyPr>
          <a:lstStyle/>
          <a:p>
            <a:pPr marL="0" indent="0">
              <a:spcBef>
                <a:spcPts val="2500"/>
              </a:spcBef>
              <a:buNone/>
            </a:pPr>
            <a:r>
              <a:rPr lang="el-GR" sz="1400" b="1" dirty="0"/>
              <a:t>Γιατί έχει σημασία το απόρρητο στο </a:t>
            </a:r>
            <a:r>
              <a:rPr lang="el-GR" sz="1400" b="1" dirty="0" smtClean="0"/>
              <a:t>Διαδίκτυο</a:t>
            </a:r>
            <a:r>
              <a:rPr lang="el-GR" sz="1400" dirty="0" smtClean="0"/>
              <a:t/>
            </a:r>
            <a:br>
              <a:rPr lang="el-GR" sz="1400" dirty="0" smtClean="0"/>
            </a:br>
            <a:r>
              <a:rPr lang="el-GR" sz="1400" dirty="0" smtClean="0"/>
              <a:t>Η </a:t>
            </a:r>
            <a:r>
              <a:rPr lang="el-GR" sz="1400" dirty="0"/>
              <a:t>προστασία του απορρήτου σας στο διαδίκτυο είναι σημαντική για τη διατήρηση των προσωπικών σας στοιχείων ασφαλών και ασφαλών. Θα διερευνήσουμε τους λόγους για τους οποίους έχει σημασία το απόρρητο στο διαδίκτυο και πώς αυτό σας επηρεάζει. </a:t>
            </a:r>
            <a:endParaRPr lang="el-GR" sz="1400" dirty="0" smtClean="0"/>
          </a:p>
          <a:p>
            <a:pPr marL="0" indent="0">
              <a:spcBef>
                <a:spcPts val="2500"/>
              </a:spcBef>
              <a:buNone/>
            </a:pPr>
            <a:r>
              <a:rPr lang="el-GR" sz="1400" b="1" dirty="0" smtClean="0"/>
              <a:t>Τύποι </a:t>
            </a:r>
            <a:r>
              <a:rPr lang="el-GR" sz="1400" b="1" dirty="0"/>
              <a:t>διαδικτυακών κινδύνων απορρήτου </a:t>
            </a:r>
            <a:r>
              <a:rPr lang="el-GR" sz="1400" dirty="0" smtClean="0"/>
              <a:t/>
            </a:r>
            <a:br>
              <a:rPr lang="el-GR" sz="1400" dirty="0" smtClean="0"/>
            </a:br>
            <a:r>
              <a:rPr lang="el-GR" sz="1400" dirty="0" smtClean="0"/>
              <a:t>Υπάρχουν </a:t>
            </a:r>
            <a:r>
              <a:rPr lang="el-GR" sz="1400" dirty="0"/>
              <a:t>διάφοροι τύποι διαδικτυακών κινδύνων για το απόρρητο, συμπεριλαμβανομένων των απατών </a:t>
            </a:r>
            <a:r>
              <a:rPr lang="el-GR" sz="1400" dirty="0" err="1"/>
              <a:t>phishing</a:t>
            </a:r>
            <a:r>
              <a:rPr lang="el-GR" sz="1400" dirty="0"/>
              <a:t>, του </a:t>
            </a:r>
            <a:r>
              <a:rPr lang="el-GR" sz="1400" dirty="0" err="1"/>
              <a:t>hacking</a:t>
            </a:r>
            <a:r>
              <a:rPr lang="el-GR" sz="1400" dirty="0"/>
              <a:t> και του κακόβουλου λογισμικού. Θα διερευνήσουμε αυτούς τους κινδύνους και πώς να προστατευτείτε από αυτούς. </a:t>
            </a:r>
            <a:endParaRPr lang="el-GR" sz="1400" dirty="0" smtClean="0"/>
          </a:p>
          <a:p>
            <a:pPr marL="0" indent="0">
              <a:spcBef>
                <a:spcPts val="2500"/>
              </a:spcBef>
              <a:buNone/>
            </a:pPr>
            <a:r>
              <a:rPr lang="el-GR" sz="1400" b="1" dirty="0" smtClean="0"/>
              <a:t>Πώς </a:t>
            </a:r>
            <a:r>
              <a:rPr lang="el-GR" sz="1400" b="1" dirty="0"/>
              <a:t>να προστατέψετε το απόρρητό σας στο Διαδίκτυο </a:t>
            </a:r>
            <a:r>
              <a:rPr lang="el-GR" sz="1400" dirty="0"/>
              <a:t>Υπάρχουν διάφοροι τρόποι για να προστατεύσετε το διαδικτυακό σας απόρρητο, όπως η χρήση ισχυρών κωδικών πρόσβασης, η ενεργοποίηση του ελέγχου ταυτότητας δύο παραγόντων και η χρήση ενός VPN. Θα διερευνήσουμε αυτές τις μεθόδους λεπτομερώς.</a:t>
            </a:r>
            <a:endParaRPr lang="es-ES" sz="1400" dirty="0"/>
          </a:p>
        </p:txBody>
      </p:sp>
    </p:spTree>
    <p:extLst>
      <p:ext uri="{BB962C8B-B14F-4D97-AF65-F5344CB8AC3E}">
        <p14:creationId xmlns:p14="http://schemas.microsoft.com/office/powerpoint/2010/main" val="1512583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net Cyber Security  with lock">
            <a:extLst>
              <a:ext uri="{FF2B5EF4-FFF2-40B4-BE49-F238E27FC236}">
                <a16:creationId xmlns:a16="http://schemas.microsoft.com/office/drawing/2014/main" id="{A991CC43-FDDA-4D68-A4AA-7F372F901455}"/>
              </a:ext>
            </a:extLst>
          </p:cNvPr>
          <p:cNvPicPr>
            <a:picLocks noGrp="1" noChangeAspect="1"/>
          </p:cNvPicPr>
          <p:nvPr>
            <p:ph sz="half" idx="1"/>
          </p:nvPr>
        </p:nvPicPr>
        <p:blipFill>
          <a:blip r:embed="rId3"/>
          <a:srcRect l="15517" r="22610"/>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239FD1B0-EECE-F092-9ED5-B48B0573ACEB}"/>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pPr>
              <a:lnSpc>
                <a:spcPct val="100000"/>
              </a:lnSpc>
            </a:pPr>
            <a:r>
              <a:rPr lang="el-GR" sz="4000" b="1" dirty="0" smtClean="0"/>
              <a:t>Διαδικτυακή </a:t>
            </a:r>
            <a:r>
              <a:rPr lang="el-GR" sz="4000" b="1" dirty="0"/>
              <a:t>παρακολούθηση</a:t>
            </a:r>
            <a:endParaRPr lang="en-US" sz="4000" b="1" dirty="0"/>
          </a:p>
        </p:txBody>
      </p:sp>
      <p:sp>
        <p:nvSpPr>
          <p:cNvPr id="4" name="Marcador de contenido 3">
            <a:extLst>
              <a:ext uri="{FF2B5EF4-FFF2-40B4-BE49-F238E27FC236}">
                <a16:creationId xmlns:a16="http://schemas.microsoft.com/office/drawing/2014/main" id="{F9824368-86B6-AFA4-172D-C64522590DCE}"/>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809067" y="2176036"/>
            <a:ext cx="6721943" cy="4552142"/>
          </a:xfrm>
        </p:spPr>
        <p:txBody>
          <a:bodyPr>
            <a:normAutofit/>
          </a:bodyPr>
          <a:lstStyle/>
          <a:p>
            <a:pPr marL="0" indent="0">
              <a:spcBef>
                <a:spcPts val="2500"/>
              </a:spcBef>
              <a:buNone/>
            </a:pPr>
            <a:r>
              <a:rPr lang="el-GR" sz="1400" b="1" dirty="0" smtClean="0"/>
              <a:t>Τι </a:t>
            </a:r>
            <a:r>
              <a:rPr lang="el-GR" sz="1400" b="1" dirty="0"/>
              <a:t>είναι η διαδικτυακή παρακολούθηση </a:t>
            </a:r>
            <a:br>
              <a:rPr lang="el-GR" sz="1400" b="1" dirty="0"/>
            </a:br>
            <a:r>
              <a:rPr lang="el-GR" sz="1400" dirty="0" smtClean="0"/>
              <a:t>Η </a:t>
            </a:r>
            <a:r>
              <a:rPr lang="el-GR" sz="1400" dirty="0"/>
              <a:t>διαδικτυακή παρακολούθηση είναι η συλλογή δεδομένων σχετικά με τη διαδικτυακή σας δραστηριότητα, συχνά για διαφημιστικούς ή άλλους σκοπούς. Μπορεί να περιλαμβάνει πληροφορίες σχετικά με τους </a:t>
            </a:r>
            <a:r>
              <a:rPr lang="el-GR" sz="1400" dirty="0" err="1"/>
              <a:t>ιστότοπους</a:t>
            </a:r>
            <a:r>
              <a:rPr lang="el-GR" sz="1400" dirty="0"/>
              <a:t> που επισκέπτεστε, την τοποθεσία σας και το ιστορικό αναζήτησής σας. </a:t>
            </a:r>
            <a:endParaRPr lang="el-GR" sz="1400" dirty="0" smtClean="0"/>
          </a:p>
          <a:p>
            <a:pPr marL="0" indent="0">
              <a:spcBef>
                <a:spcPts val="2500"/>
              </a:spcBef>
              <a:buNone/>
            </a:pPr>
            <a:r>
              <a:rPr lang="el-GR" sz="1400" b="1" dirty="0" smtClean="0"/>
              <a:t>Πώς </a:t>
            </a:r>
            <a:r>
              <a:rPr lang="el-GR" sz="1400" b="1" dirty="0"/>
              <a:t>λειτουργεί η διαδικτυακή παρακολούθηση </a:t>
            </a:r>
            <a:r>
              <a:rPr lang="el-GR" sz="1400" dirty="0"/>
              <a:t/>
            </a:r>
            <a:br>
              <a:rPr lang="el-GR" sz="1400" dirty="0"/>
            </a:br>
            <a:r>
              <a:rPr lang="el-GR" sz="1400" dirty="0" smtClean="0"/>
              <a:t>Η </a:t>
            </a:r>
            <a:r>
              <a:rPr lang="el-GR" sz="1400" dirty="0"/>
              <a:t>διαδικτυακή παρακολούθηση λειτουργεί χρησιμοποιώντας </a:t>
            </a:r>
            <a:r>
              <a:rPr lang="el-GR" sz="1400" dirty="0" err="1"/>
              <a:t>cookies</a:t>
            </a:r>
            <a:r>
              <a:rPr lang="el-GR" sz="1400" dirty="0"/>
              <a:t> και άλλες τεχνολογίες παρακολούθησης για τη συλλογή δεδομένων σχετικά με τη δραστηριότητά σας στο διαδίκτυο. Αυτά τα δεδομένα μπορούν στη συνέχεια να χρησιμοποιηθούν για τη δημιουργία ενός προφίλ της συμπεριφοράς και των προτιμήσεών σας στο διαδίκτυο. </a:t>
            </a:r>
            <a:endParaRPr lang="el-GR" sz="1400" dirty="0" smtClean="0"/>
          </a:p>
          <a:p>
            <a:pPr marL="0" indent="0">
              <a:spcBef>
                <a:spcPts val="2500"/>
              </a:spcBef>
              <a:buNone/>
            </a:pPr>
            <a:r>
              <a:rPr lang="el-GR" sz="1400" b="1" dirty="0" smtClean="0"/>
              <a:t>Προστασία </a:t>
            </a:r>
            <a:r>
              <a:rPr lang="el-GR" sz="1400" b="1" dirty="0"/>
              <a:t>του απορρήτου σας στο Διαδίκτυο </a:t>
            </a:r>
            <a:r>
              <a:rPr lang="el-GR" sz="1400" dirty="0" smtClean="0"/>
              <a:t/>
            </a:r>
            <a:br>
              <a:rPr lang="el-GR" sz="1400" dirty="0" smtClean="0"/>
            </a:br>
            <a:r>
              <a:rPr lang="el-GR" sz="1400" dirty="0" smtClean="0"/>
              <a:t>Υπάρχουν </a:t>
            </a:r>
            <a:r>
              <a:rPr lang="el-GR" sz="1400" dirty="0"/>
              <a:t>διάφοροι τρόποι για να προστατεύσετε το απόρρητό σας στο διαδίκτυο, συμπεριλαμβανομένης της χρήσης ενός εικονικού ιδιωτικού δικτύου (VPN) και της τακτικής εκκαθάρισης του ιστορικού περιήγησής σας και των </a:t>
            </a:r>
            <a:r>
              <a:rPr lang="el-GR" sz="1400" dirty="0" err="1"/>
              <a:t>cookie</a:t>
            </a:r>
            <a:r>
              <a:rPr lang="el-GR" sz="1400" dirty="0"/>
              <a:t>.</a:t>
            </a:r>
            <a:endParaRPr lang="es-ES" sz="1400" dirty="0"/>
          </a:p>
        </p:txBody>
      </p:sp>
    </p:spTree>
    <p:extLst>
      <p:ext uri="{BB962C8B-B14F-4D97-AF65-F5344CB8AC3E}">
        <p14:creationId xmlns:p14="http://schemas.microsoft.com/office/powerpoint/2010/main" val="1815962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Wireless technology on placard in front of technology icons">
            <a:extLst>
              <a:ext uri="{FF2B5EF4-FFF2-40B4-BE49-F238E27FC236}">
                <a16:creationId xmlns:a16="http://schemas.microsoft.com/office/drawing/2014/main" id="{92C52297-AE9E-49B6-BA65-B27741E472E0}"/>
              </a:ext>
            </a:extLst>
          </p:cNvPr>
          <p:cNvPicPr>
            <a:picLocks noGrp="1" noChangeAspect="1"/>
          </p:cNvPicPr>
          <p:nvPr>
            <p:ph sz="half" idx="1"/>
          </p:nvPr>
        </p:nvPicPr>
        <p:blipFill>
          <a:blip r:embed="rId3"/>
          <a:srcRect l="10585" r="8112"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ED89D9A-D908-E3ED-C276-0E0403FC086E}"/>
              </a:ext>
            </a:extLst>
          </p:cNvPr>
          <p:cNvSpPr>
            <a:spLocks noGrp="1"/>
          </p:cNvSpPr>
          <p:nvPr>
            <p:ph type="title"/>
          </p:nvPr>
        </p:nvSpPr>
        <p:spPr>
          <a:xfrm>
            <a:off x="237067" y="282222"/>
            <a:ext cx="4664116" cy="1729458"/>
          </a:xfrm>
        </p:spPr>
        <p:txBody>
          <a:bodyPr vert="horz" lIns="91440" tIns="45720" rIns="91440" bIns="45720" rtlCol="0" anchor="t">
            <a:normAutofit fontScale="90000"/>
          </a:bodyPr>
          <a:lstStyle/>
          <a:p>
            <a:pPr>
              <a:lnSpc>
                <a:spcPct val="100000"/>
              </a:lnSpc>
            </a:pPr>
            <a:r>
              <a:rPr lang="el-GR" sz="3600" b="1" dirty="0" smtClean="0"/>
              <a:t>Δημόσια Ασύρματα Δίκτυα (</a:t>
            </a:r>
            <a:r>
              <a:rPr lang="en-US" sz="3600" b="1" dirty="0" err="1" smtClean="0"/>
              <a:t>WiFi</a:t>
            </a:r>
            <a:r>
              <a:rPr lang="el-GR" sz="3600" b="1" dirty="0" smtClean="0"/>
              <a:t>)</a:t>
            </a:r>
            <a:r>
              <a:rPr lang="en-US" sz="3600" b="1" dirty="0" smtClean="0"/>
              <a:t> </a:t>
            </a:r>
            <a:r>
              <a:rPr lang="el-GR" sz="3600" b="1" dirty="0" smtClean="0"/>
              <a:t>και ασφάλεια</a:t>
            </a:r>
            <a:endParaRPr lang="en-US" sz="3600" b="1" dirty="0"/>
          </a:p>
        </p:txBody>
      </p:sp>
      <p:sp>
        <p:nvSpPr>
          <p:cNvPr id="4" name="Marcador de contenido 3">
            <a:extLst>
              <a:ext uri="{FF2B5EF4-FFF2-40B4-BE49-F238E27FC236}">
                <a16:creationId xmlns:a16="http://schemas.microsoft.com/office/drawing/2014/main" id="{5BD90C34-7B08-D601-FD4D-14EDB5AFDEE9}"/>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237067" y="2176036"/>
            <a:ext cx="4664116" cy="4303786"/>
          </a:xfrm>
        </p:spPr>
        <p:txBody>
          <a:bodyPr>
            <a:normAutofit/>
          </a:bodyPr>
          <a:lstStyle/>
          <a:p>
            <a:pPr marL="0" indent="0">
              <a:spcBef>
                <a:spcPts val="2500"/>
              </a:spcBef>
              <a:buNone/>
            </a:pPr>
            <a:r>
              <a:rPr lang="el-GR" sz="1400" b="1" dirty="0"/>
              <a:t>Κίνδυνοι από μη ασφαλές δημόσιο </a:t>
            </a:r>
            <a:r>
              <a:rPr lang="el-GR" sz="1400" b="1" dirty="0" err="1"/>
              <a:t>Wi-Fi</a:t>
            </a:r>
            <a:r>
              <a:rPr lang="el-GR" sz="1400" b="1" dirty="0"/>
              <a:t> </a:t>
            </a:r>
            <a:r>
              <a:rPr lang="el-GR" sz="1400" dirty="0" smtClean="0"/>
              <a:t/>
            </a:r>
            <a:br>
              <a:rPr lang="el-GR" sz="1400" dirty="0" smtClean="0"/>
            </a:br>
            <a:r>
              <a:rPr lang="el-GR" sz="1400" dirty="0" smtClean="0"/>
              <a:t>Τα </a:t>
            </a:r>
            <a:r>
              <a:rPr lang="el-GR" sz="1400" dirty="0"/>
              <a:t>δημόσια δίκτυα </a:t>
            </a:r>
            <a:r>
              <a:rPr lang="el-GR" sz="1400" dirty="0" err="1"/>
              <a:t>Wi-Fi</a:t>
            </a:r>
            <a:r>
              <a:rPr lang="el-GR" sz="1400" dirty="0"/>
              <a:t> είναι συχνά μη ασφαλή και μπορεί να είναι ευάλωτα σε </a:t>
            </a:r>
            <a:r>
              <a:rPr lang="el-GR" sz="1400" dirty="0" err="1"/>
              <a:t>hacking</a:t>
            </a:r>
            <a:r>
              <a:rPr lang="el-GR" sz="1400" dirty="0"/>
              <a:t> και άλλες επιθέσεις, θέτοντας σε κίνδυνο τα προσωπικά δεδομένα και το απόρρητό σας. </a:t>
            </a:r>
            <a:endParaRPr lang="el-GR" sz="1400" dirty="0" smtClean="0"/>
          </a:p>
          <a:p>
            <a:pPr marL="0" indent="0">
              <a:spcBef>
                <a:spcPts val="2500"/>
              </a:spcBef>
              <a:buNone/>
            </a:pPr>
            <a:r>
              <a:rPr lang="el-GR" sz="1400" b="1" dirty="0" smtClean="0"/>
              <a:t>Καλές </a:t>
            </a:r>
            <a:r>
              <a:rPr lang="el-GR" sz="1400" b="1" dirty="0"/>
              <a:t>πρακτικές για τη χρήση δημόσιων δικτύων </a:t>
            </a:r>
            <a:r>
              <a:rPr lang="el-GR" sz="1400" b="1" dirty="0" err="1"/>
              <a:t>Wi-Fi</a:t>
            </a:r>
            <a:r>
              <a:rPr lang="el-GR" sz="1400" b="1" dirty="0"/>
              <a:t> </a:t>
            </a:r>
            <a:r>
              <a:rPr lang="el-GR" sz="1400" b="1" dirty="0" smtClean="0"/>
              <a:t/>
            </a:r>
            <a:br>
              <a:rPr lang="el-GR" sz="1400" b="1" dirty="0" smtClean="0"/>
            </a:br>
            <a:r>
              <a:rPr lang="el-GR" sz="1400" dirty="0" smtClean="0"/>
              <a:t>Ορισμένες καλές </a:t>
            </a:r>
            <a:r>
              <a:rPr lang="el-GR" sz="1400" dirty="0"/>
              <a:t>πρακτικές για την ασφαλή χρήση δημόσιων δικτύων </a:t>
            </a:r>
            <a:r>
              <a:rPr lang="el-GR" sz="1400" dirty="0" err="1"/>
              <a:t>Wi-Fi</a:t>
            </a:r>
            <a:r>
              <a:rPr lang="el-GR" sz="1400" dirty="0"/>
              <a:t> περιλαμβάνουν την αποφυγή ευαίσθητων συναλλαγών, τη χρήση VPN και τη διατήρηση του λογισμικού της συσκευής σας ενημερωμένο.</a:t>
            </a:r>
            <a:endParaRPr lang="es-ES" sz="1400" dirty="0"/>
          </a:p>
        </p:txBody>
      </p:sp>
    </p:spTree>
    <p:extLst>
      <p:ext uri="{BB962C8B-B14F-4D97-AF65-F5344CB8AC3E}">
        <p14:creationId xmlns:p14="http://schemas.microsoft.com/office/powerpoint/2010/main" val="227206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bstract 3D illustration.">
            <a:extLst>
              <a:ext uri="{FF2B5EF4-FFF2-40B4-BE49-F238E27FC236}">
                <a16:creationId xmlns:a16="http://schemas.microsoft.com/office/drawing/2014/main" id="{C4C9CFAB-038C-4DB4-968B-3EDF51208827}"/>
              </a:ext>
            </a:extLst>
          </p:cNvPr>
          <p:cNvPicPr>
            <a:picLocks noGrp="1" noChangeAspect="1"/>
          </p:cNvPicPr>
          <p:nvPr>
            <p:ph sz="half" idx="1"/>
          </p:nvPr>
        </p:nvPicPr>
        <p:blipFill>
          <a:blip r:embed="rId3"/>
          <a:srcRect t="5696"/>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5019E61-D1E7-1C39-23B6-0BB0596878C2}"/>
              </a:ext>
            </a:extLst>
          </p:cNvPr>
          <p:cNvSpPr>
            <a:spLocks noGrp="1"/>
          </p:cNvSpPr>
          <p:nvPr>
            <p:ph type="title"/>
          </p:nvPr>
        </p:nvSpPr>
        <p:spPr>
          <a:xfrm>
            <a:off x="8590844" y="979051"/>
            <a:ext cx="2940161" cy="1807048"/>
          </a:xfrm>
        </p:spPr>
        <p:txBody>
          <a:bodyPr vert="horz" lIns="91440" tIns="45720" rIns="91440" bIns="45720" rtlCol="0" anchor="b">
            <a:normAutofit fontScale="90000"/>
          </a:bodyPr>
          <a:lstStyle/>
          <a:p>
            <a:pPr>
              <a:lnSpc>
                <a:spcPct val="100000"/>
              </a:lnSpc>
            </a:pPr>
            <a:r>
              <a:rPr lang="el-GR" sz="3600" b="1" dirty="0" smtClean="0"/>
              <a:t>Εισαγωγή στην ασφάλεια υπολογιστών</a:t>
            </a:r>
            <a:endParaRPr lang="en-US" sz="3600" b="1" dirty="0"/>
          </a:p>
        </p:txBody>
      </p:sp>
      <p:sp>
        <p:nvSpPr>
          <p:cNvPr id="4" name="Marcador de contenido 3">
            <a:extLst>
              <a:ext uri="{FF2B5EF4-FFF2-40B4-BE49-F238E27FC236}">
                <a16:creationId xmlns:a16="http://schemas.microsoft.com/office/drawing/2014/main" id="{2C5A4D2E-7267-BDB4-8618-4FDE683FE9E3}"/>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l-GR" sz="1400" dirty="0"/>
              <a:t>Η ασφάλεια του υπολογιστή είναι σημαντική επειδή προστατεύει τα </a:t>
            </a:r>
            <a:r>
              <a:rPr lang="el-GR" sz="1400" dirty="0" smtClean="0"/>
              <a:t>υπολογιστικά συστήματα </a:t>
            </a:r>
            <a:r>
              <a:rPr lang="el-GR" sz="1400" dirty="0"/>
              <a:t>και τα δίκτυα υπολογιστών από μη εξουσιοδοτημένη πρόσβαση, κλοπή, ζημιά και άλλες κακόβουλες δραστηριότητες. Μπορεί να βοηθήσει στην πρόληψη παραβιάσεων δεδομένων και στην προστασία των προσωπικών δεδομένων.</a:t>
            </a:r>
            <a:endParaRPr lang="es-ES" sz="1400" dirty="0"/>
          </a:p>
        </p:txBody>
      </p:sp>
    </p:spTree>
    <p:extLst>
      <p:ext uri="{BB962C8B-B14F-4D97-AF65-F5344CB8AC3E}">
        <p14:creationId xmlns:p14="http://schemas.microsoft.com/office/powerpoint/2010/main" val="3827079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Padlock on computer motherboard">
            <a:extLst>
              <a:ext uri="{FF2B5EF4-FFF2-40B4-BE49-F238E27FC236}">
                <a16:creationId xmlns:a16="http://schemas.microsoft.com/office/drawing/2014/main" id="{44BAB810-A23A-4327-A9CA-A1646EB03F43}"/>
              </a:ext>
            </a:extLst>
          </p:cNvPr>
          <p:cNvPicPr>
            <a:picLocks noGrp="1" noChangeAspect="1"/>
          </p:cNvPicPr>
          <p:nvPr>
            <p:ph sz="half" idx="1"/>
          </p:nvPr>
        </p:nvPicPr>
        <p:blipFill>
          <a:blip r:embed="rId3"/>
          <a:srcRect l="8990" r="35944"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38BFFD4-ABFB-CFAC-C729-83008D437C20}"/>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r>
              <a:rPr lang="el-GR" sz="3600" b="1" dirty="0" smtClean="0"/>
              <a:t>Βασικοί </a:t>
            </a:r>
            <a:r>
              <a:rPr lang="el-GR" sz="3600" b="1" dirty="0"/>
              <a:t>κίνδυνοι για την ασφάλεια των υπολογιστών</a:t>
            </a:r>
            <a:endParaRPr lang="en-US" sz="3400" b="1" dirty="0"/>
          </a:p>
        </p:txBody>
      </p:sp>
      <p:sp>
        <p:nvSpPr>
          <p:cNvPr id="4" name="Marcador de contenido 3">
            <a:extLst>
              <a:ext uri="{FF2B5EF4-FFF2-40B4-BE49-F238E27FC236}">
                <a16:creationId xmlns:a16="http://schemas.microsoft.com/office/drawing/2014/main" id="{23D7089B-6B07-7909-46AF-E5A9D5B375D2}"/>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fontScale="92500" lnSpcReduction="10000"/>
          </a:bodyPr>
          <a:lstStyle/>
          <a:p>
            <a:pPr marL="0" indent="0">
              <a:spcBef>
                <a:spcPts val="2500"/>
              </a:spcBef>
              <a:buNone/>
            </a:pPr>
            <a:r>
              <a:rPr lang="el-GR" sz="1400" b="1" dirty="0" smtClean="0"/>
              <a:t>Ιοί</a:t>
            </a:r>
            <a:br>
              <a:rPr lang="el-GR" sz="1400" b="1" dirty="0" smtClean="0"/>
            </a:br>
            <a:r>
              <a:rPr lang="el-GR" sz="1500" dirty="0" smtClean="0"/>
              <a:t>Οι </a:t>
            </a:r>
            <a:r>
              <a:rPr lang="el-GR" sz="1500" dirty="0"/>
              <a:t>ιοί είναι κακόβουλα προγράμματα λογισμικού που μπορούν να μολύνουν τον υπολογιστή σας και να προκαλέσουν ζημιά στα αρχεία και το υλικό </a:t>
            </a:r>
            <a:r>
              <a:rPr lang="el-GR" sz="1500" dirty="0" smtClean="0"/>
              <a:t>σας(</a:t>
            </a:r>
            <a:r>
              <a:rPr lang="en-US" sz="1500" dirty="0" smtClean="0"/>
              <a:t>hardware</a:t>
            </a:r>
            <a:r>
              <a:rPr lang="el-GR" sz="1500" dirty="0" smtClean="0"/>
              <a:t>). </a:t>
            </a:r>
            <a:r>
              <a:rPr lang="el-GR" sz="1500" dirty="0"/>
              <a:t>Μπορούν να εξαπλωθούν μέσω των συνημμένων email, των </a:t>
            </a:r>
            <a:r>
              <a:rPr lang="el-GR" sz="1500" dirty="0" smtClean="0"/>
              <a:t>λήψεων </a:t>
            </a:r>
            <a:r>
              <a:rPr lang="el-GR" sz="1500" dirty="0"/>
              <a:t>αρχείων και των μολυσμένων </a:t>
            </a:r>
            <a:r>
              <a:rPr lang="el-GR" sz="1500" dirty="0" err="1"/>
              <a:t>ιστότοπων</a:t>
            </a:r>
            <a:r>
              <a:rPr lang="el-GR" sz="1500" dirty="0"/>
              <a:t>.</a:t>
            </a:r>
          </a:p>
          <a:p>
            <a:pPr marL="0" indent="0">
              <a:spcBef>
                <a:spcPts val="2500"/>
              </a:spcBef>
              <a:buNone/>
            </a:pPr>
            <a:r>
              <a:rPr lang="el-GR" sz="1400" b="1" dirty="0"/>
              <a:t>Κακόβουλο λογισμικό</a:t>
            </a:r>
          </a:p>
          <a:p>
            <a:pPr marL="0" indent="0">
              <a:spcBef>
                <a:spcPts val="2500"/>
              </a:spcBef>
              <a:buNone/>
            </a:pPr>
            <a:r>
              <a:rPr lang="el-GR" sz="1400" dirty="0"/>
              <a:t>Το κακόβουλο λογισμικό είναι ένας ευρύς όρος που περιλαμβάνει ιούς, </a:t>
            </a:r>
            <a:r>
              <a:rPr lang="el-GR" sz="1400" dirty="0" err="1"/>
              <a:t>spyware</a:t>
            </a:r>
            <a:r>
              <a:rPr lang="el-GR" sz="1400" dirty="0"/>
              <a:t>, </a:t>
            </a:r>
            <a:r>
              <a:rPr lang="el-GR" sz="1400" dirty="0" err="1"/>
              <a:t>adware</a:t>
            </a:r>
            <a:r>
              <a:rPr lang="el-GR" sz="1400" dirty="0"/>
              <a:t> και άλλα προγράμματα κακόβουλου λογισμικού. Μπορούν να προκαλέσουν βλάβη στο σύστημα του υπολογιστή σας και να κλέψουν ευαίσθητες πληροφορίες, όπως κωδικούς πρόσβασης και στοιχεία πιστωτικής κάρτας.</a:t>
            </a:r>
          </a:p>
          <a:p>
            <a:pPr marL="0" indent="0">
              <a:spcBef>
                <a:spcPts val="2500"/>
              </a:spcBef>
              <a:buNone/>
            </a:pPr>
            <a:r>
              <a:rPr lang="el-GR" sz="1400" b="1" dirty="0"/>
              <a:t>Επιθέσεις </a:t>
            </a:r>
            <a:r>
              <a:rPr lang="el-GR" sz="1400" b="1" dirty="0" err="1" smtClean="0"/>
              <a:t>phishing</a:t>
            </a:r>
            <a:r>
              <a:rPr lang="en-US" sz="1400" b="1" dirty="0" smtClean="0"/>
              <a:t/>
            </a:r>
            <a:br>
              <a:rPr lang="en-US" sz="1400" b="1" dirty="0" smtClean="0"/>
            </a:br>
            <a:r>
              <a:rPr lang="el-GR" sz="1400" dirty="0" smtClean="0"/>
              <a:t>Οι </a:t>
            </a:r>
            <a:r>
              <a:rPr lang="el-GR" sz="1400" dirty="0"/>
              <a:t>επιθέσεις </a:t>
            </a:r>
            <a:r>
              <a:rPr lang="el-GR" sz="1400" dirty="0" err="1"/>
              <a:t>phishing</a:t>
            </a:r>
            <a:r>
              <a:rPr lang="el-GR" sz="1400" dirty="0"/>
              <a:t> είναι απόπειρες να σας εξαπατήσουν ώστε να παρέχετε ευαίσθητες πληροφορίες, όπως διαπιστευτήρια σύνδεσης ή στοιχεία πιστωτικής κάρτας, παριστάνοντας ως αξιόπιστη οντότητα σε μια ηλεκτρονική επικοινωνία, όπως email, συνομιλία ή ιστοσελίδα</a:t>
            </a:r>
            <a:r>
              <a:rPr lang="el-GR" sz="1400" b="1" dirty="0"/>
              <a:t>.</a:t>
            </a:r>
            <a:endParaRPr lang="es-ES" sz="1400" dirty="0"/>
          </a:p>
        </p:txBody>
      </p:sp>
    </p:spTree>
    <p:extLst>
      <p:ext uri="{BB962C8B-B14F-4D97-AF65-F5344CB8AC3E}">
        <p14:creationId xmlns:p14="http://schemas.microsoft.com/office/powerpoint/2010/main" val="2367812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Closeup of the enlarged word VIRUS on green binary code on a computer screen, seen through a loupe.">
            <a:extLst>
              <a:ext uri="{FF2B5EF4-FFF2-40B4-BE49-F238E27FC236}">
                <a16:creationId xmlns:a16="http://schemas.microsoft.com/office/drawing/2014/main" id="{9CB4EA35-F74C-46F4-9CD7-A2CFE112034E}"/>
              </a:ext>
            </a:extLst>
          </p:cNvPr>
          <p:cNvPicPr>
            <a:picLocks noGrp="1" noChangeAspect="1"/>
          </p:cNvPicPr>
          <p:nvPr>
            <p:ph sz="half" idx="1"/>
          </p:nvPr>
        </p:nvPicPr>
        <p:blipFill>
          <a:blip r:embed="rId3"/>
          <a:srcRect l="24569" r="20424"/>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E6283D9-5C5F-A0B2-7065-172E229AEBF9}"/>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100000"/>
              </a:lnSpc>
            </a:pPr>
            <a:r>
              <a:rPr lang="el-GR" sz="4000" b="1" smtClean="0"/>
              <a:t>Ιοί </a:t>
            </a:r>
            <a:r>
              <a:rPr lang="el-GR" sz="4000" b="1" dirty="0" smtClean="0"/>
              <a:t>(</a:t>
            </a:r>
            <a:r>
              <a:rPr lang="en-US" sz="4000" b="1" dirty="0" smtClean="0"/>
              <a:t>viruses)</a:t>
            </a:r>
            <a:endParaRPr lang="en-US" sz="4000" b="1" dirty="0"/>
          </a:p>
        </p:txBody>
      </p:sp>
      <p:sp>
        <p:nvSpPr>
          <p:cNvPr id="4" name="Marcador de contenido 3">
            <a:extLst>
              <a:ext uri="{FF2B5EF4-FFF2-40B4-BE49-F238E27FC236}">
                <a16:creationId xmlns:a16="http://schemas.microsoft.com/office/drawing/2014/main" id="{C2F839B6-87C7-DB11-52DB-C6309046D686}"/>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lnSpcReduction="10000"/>
          </a:bodyPr>
          <a:lstStyle/>
          <a:p>
            <a:pPr marL="0" indent="0">
              <a:spcBef>
                <a:spcPts val="2500"/>
              </a:spcBef>
              <a:buNone/>
            </a:pPr>
            <a:r>
              <a:rPr lang="el-GR" sz="1400" b="1" dirty="0" smtClean="0"/>
              <a:t>Τύποι ιών</a:t>
            </a:r>
            <a:endParaRPr lang="en-US" sz="1400" b="1" dirty="0"/>
          </a:p>
          <a:p>
            <a:pPr marL="0" lvl="1" indent="0">
              <a:buNone/>
            </a:pPr>
            <a:r>
              <a:rPr lang="el-GR" sz="1400" dirty="0"/>
              <a:t>Υπάρχουν διάφοροι τύποι ιών υπολογιστών, όπως </a:t>
            </a:r>
            <a:r>
              <a:rPr lang="el-GR" sz="1400" dirty="0" smtClean="0"/>
              <a:t>ιοί που καταστρέφουν αρχεία, </a:t>
            </a:r>
            <a:r>
              <a:rPr lang="el-GR" sz="1400" dirty="0"/>
              <a:t>ιοί </a:t>
            </a:r>
            <a:r>
              <a:rPr lang="el-GR" sz="1400" dirty="0" smtClean="0"/>
              <a:t>που προκαλούν ζημιές στο λειτουργικό σύστημα και άλλοι. </a:t>
            </a:r>
            <a:r>
              <a:rPr lang="el-GR" sz="1400" dirty="0"/>
              <a:t>Κάθε τύπος ιού συμπεριφέρεται διαφορετικά και απαιτεί συγκεκριμένη μέθοδο αφαίρεσης</a:t>
            </a:r>
            <a:r>
              <a:rPr lang="el-GR" sz="1400" dirty="0" smtClean="0"/>
              <a:t>.</a:t>
            </a:r>
            <a:endParaRPr lang="en-US" sz="1400" dirty="0" smtClean="0"/>
          </a:p>
          <a:p>
            <a:pPr marL="0" lvl="1" indent="0">
              <a:buNone/>
            </a:pPr>
            <a:endParaRPr lang="en-US" sz="1400" b="1" dirty="0"/>
          </a:p>
          <a:p>
            <a:pPr marL="0" lvl="1" indent="0">
              <a:buNone/>
            </a:pPr>
            <a:r>
              <a:rPr lang="el-GR" sz="1400" b="1" dirty="0"/>
              <a:t>Τεχνικές Πρόληψης </a:t>
            </a:r>
            <a:endParaRPr lang="el-GR" sz="1400" b="1" dirty="0" smtClean="0"/>
          </a:p>
          <a:p>
            <a:pPr marL="0" lvl="1" indent="0">
              <a:buNone/>
            </a:pPr>
            <a:r>
              <a:rPr lang="el-GR" sz="1400" dirty="0" smtClean="0"/>
              <a:t>Υπάρχουν </a:t>
            </a:r>
            <a:r>
              <a:rPr lang="el-GR" sz="1400" dirty="0"/>
              <a:t>διάφοροι τρόποι για την πρόληψη ιών υπολογιστών, όπως η ενημέρωση του λειτουργικού συστήματος και του λογισμικού προστασίας από ιούς, η αποφυγή ύποπτων συνημμένων email και συνδέσμων και η </a:t>
            </a:r>
            <a:r>
              <a:rPr lang="el-GR" sz="1400" dirty="0" smtClean="0"/>
              <a:t>λήψη </a:t>
            </a:r>
            <a:r>
              <a:rPr lang="el-GR" sz="1400" dirty="0"/>
              <a:t>λογισμικού μόνο από αξιόπιστες πηγές</a:t>
            </a:r>
            <a:r>
              <a:rPr lang="el-GR" sz="1400" dirty="0" smtClean="0"/>
              <a:t>.</a:t>
            </a:r>
          </a:p>
          <a:p>
            <a:pPr marL="0" lvl="1" indent="0">
              <a:buNone/>
            </a:pPr>
            <a:endParaRPr lang="el-GR" sz="1400" b="1" dirty="0"/>
          </a:p>
          <a:p>
            <a:pPr marL="0" lvl="1" indent="0">
              <a:buNone/>
            </a:pPr>
            <a:r>
              <a:rPr lang="el-GR" sz="1400" b="1" dirty="0"/>
              <a:t>Αφαίρεση </a:t>
            </a:r>
            <a:r>
              <a:rPr lang="el-GR" sz="1400" b="1" dirty="0" smtClean="0"/>
              <a:t>ιού</a:t>
            </a:r>
          </a:p>
          <a:p>
            <a:pPr marL="0" lvl="1" indent="0">
              <a:buNone/>
            </a:pPr>
            <a:r>
              <a:rPr lang="el-GR" sz="1400" dirty="0" smtClean="0"/>
              <a:t>Εάν </a:t>
            </a:r>
            <a:r>
              <a:rPr lang="el-GR" sz="1400" dirty="0"/>
              <a:t>ο υπολογιστής σας έχει μολυνθεί από ιό, υπάρχουν διάφοροι τρόποι για να τον αφαιρέσετε, όπως η χρήση λογισμικού προστασίας από ιούς, η επαναφορά του συστήματός σας σε προηγούμενη κατάσταση ή η επανεγκατάσταση του λειτουργικού σας συστήματος.</a:t>
            </a:r>
            <a:endParaRPr lang="es-ES" sz="1400" dirty="0"/>
          </a:p>
        </p:txBody>
      </p:sp>
    </p:spTree>
    <p:extLst>
      <p:ext uri="{BB962C8B-B14F-4D97-AF65-F5344CB8AC3E}">
        <p14:creationId xmlns:p14="http://schemas.microsoft.com/office/powerpoint/2010/main" val="1742473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Laptop and padlock detail - soft focus, split toning">
            <a:extLst>
              <a:ext uri="{FF2B5EF4-FFF2-40B4-BE49-F238E27FC236}">
                <a16:creationId xmlns:a16="http://schemas.microsoft.com/office/drawing/2014/main" id="{ECA41564-F1CE-48E0-9089-A036C87ACCFB}"/>
              </a:ext>
            </a:extLst>
          </p:cNvPr>
          <p:cNvPicPr>
            <a:picLocks noGrp="1" noChangeAspect="1"/>
          </p:cNvPicPr>
          <p:nvPr>
            <p:ph sz="half" idx="1"/>
          </p:nvPr>
        </p:nvPicPr>
        <p:blipFill>
          <a:blip r:embed="rId3"/>
          <a:srcRect l="2360" r="6095" b="2"/>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664514B-E9E9-0FC0-6190-EEF99F2DBEBE}"/>
              </a:ext>
            </a:extLst>
          </p:cNvPr>
          <p:cNvSpPr>
            <a:spLocks noGrp="1"/>
          </p:cNvSpPr>
          <p:nvPr>
            <p:ph type="title"/>
          </p:nvPr>
        </p:nvSpPr>
        <p:spPr>
          <a:xfrm>
            <a:off x="8444090" y="979051"/>
            <a:ext cx="3086916" cy="1807048"/>
          </a:xfrm>
        </p:spPr>
        <p:txBody>
          <a:bodyPr vert="horz" lIns="91440" tIns="45720" rIns="91440" bIns="45720" rtlCol="0" anchor="b">
            <a:normAutofit/>
          </a:bodyPr>
          <a:lstStyle/>
          <a:p>
            <a:pPr>
              <a:lnSpc>
                <a:spcPct val="100000"/>
              </a:lnSpc>
            </a:pPr>
            <a:r>
              <a:rPr lang="el-GR" sz="3200" b="1" dirty="0"/>
              <a:t>Κ</a:t>
            </a:r>
            <a:r>
              <a:rPr lang="el-GR" sz="3200" b="1" dirty="0" smtClean="0"/>
              <a:t>ακόβουλο Λογισμικό (</a:t>
            </a:r>
            <a:r>
              <a:rPr lang="en-US" sz="3200" b="1" dirty="0" smtClean="0"/>
              <a:t>Malware</a:t>
            </a:r>
            <a:r>
              <a:rPr lang="el-GR" sz="3200" b="1" dirty="0" smtClean="0"/>
              <a:t>)</a:t>
            </a:r>
            <a:endParaRPr lang="en-US" sz="3200" b="1" dirty="0"/>
          </a:p>
        </p:txBody>
      </p:sp>
      <p:sp>
        <p:nvSpPr>
          <p:cNvPr id="4" name="Marcador de contenido 3">
            <a:extLst>
              <a:ext uri="{FF2B5EF4-FFF2-40B4-BE49-F238E27FC236}">
                <a16:creationId xmlns:a16="http://schemas.microsoft.com/office/drawing/2014/main" id="{F0468A51-886A-9E9A-E87E-E61622B5C095}"/>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dirty="0"/>
          </a:p>
          <a:p>
            <a:pPr marL="0" lvl="1" indent="0">
              <a:buNone/>
            </a:pPr>
            <a:r>
              <a:rPr lang="el-GR" sz="1400" dirty="0"/>
              <a:t>Το κακόβουλο λογισμικό διατίθεται σε πολλές διαφορετικές μορφές, συμπεριλαμβανομένων των ιών, των </a:t>
            </a:r>
            <a:r>
              <a:rPr lang="el-GR" sz="1400" dirty="0" smtClean="0"/>
              <a:t>σκουληκιών (</a:t>
            </a:r>
            <a:r>
              <a:rPr lang="en-US" sz="1400" dirty="0" smtClean="0"/>
              <a:t>worms</a:t>
            </a:r>
            <a:r>
              <a:rPr lang="el-GR" sz="1400" dirty="0" smtClean="0"/>
              <a:t>), </a:t>
            </a:r>
            <a:r>
              <a:rPr lang="el-GR" sz="1400" dirty="0"/>
              <a:t>των </a:t>
            </a:r>
            <a:r>
              <a:rPr lang="el-GR" sz="1400" dirty="0" err="1"/>
              <a:t>trojans</a:t>
            </a:r>
            <a:r>
              <a:rPr lang="el-GR" sz="1400" dirty="0"/>
              <a:t>, των </a:t>
            </a:r>
            <a:r>
              <a:rPr lang="el-GR" sz="1400" dirty="0" err="1"/>
              <a:t>ransomware</a:t>
            </a:r>
            <a:r>
              <a:rPr lang="el-GR" sz="1400" dirty="0"/>
              <a:t> και των </a:t>
            </a:r>
            <a:r>
              <a:rPr lang="el-GR" sz="1400" dirty="0" err="1"/>
              <a:t>spyware</a:t>
            </a:r>
            <a:r>
              <a:rPr lang="el-GR" sz="1400" dirty="0"/>
              <a:t>. Κάθε τύπος κακόβουλου λογισμικού έχει διαφορετική μέθοδο επίθεσης και μπορεί να προκαλέσει διάφορους βαθμούς βλάβης σε ένα σύστημα υπολογιστή.</a:t>
            </a:r>
            <a:endParaRPr lang="es-ES" sz="1400" dirty="0"/>
          </a:p>
        </p:txBody>
      </p:sp>
    </p:spTree>
    <p:extLst>
      <p:ext uri="{BB962C8B-B14F-4D97-AF65-F5344CB8AC3E}">
        <p14:creationId xmlns:p14="http://schemas.microsoft.com/office/powerpoint/2010/main" val="1723803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A 3d cartoon-style fish">
            <a:extLst>
              <a:ext uri="{FF2B5EF4-FFF2-40B4-BE49-F238E27FC236}">
                <a16:creationId xmlns:a16="http://schemas.microsoft.com/office/drawing/2014/main" id="{6950A4AA-53DB-4771-8AC8-35C53B8409D2}"/>
              </a:ext>
            </a:extLst>
          </p:cNvPr>
          <p:cNvPicPr>
            <a:picLocks noGrp="1" noChangeAspect="1"/>
          </p:cNvPicPr>
          <p:nvPr>
            <p:ph sz="half" idx="1"/>
          </p:nvPr>
        </p:nvPicPr>
        <p:blipFill>
          <a:blip r:embed="rId3"/>
          <a:srcRect r="9827"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54309E1-0EF2-B40E-D294-D8A204503C9D}"/>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l-GR" sz="4000" b="1" dirty="0" smtClean="0"/>
              <a:t>Επιθέσεις </a:t>
            </a:r>
            <a:r>
              <a:rPr lang="el-GR" sz="4000" b="1" dirty="0" err="1"/>
              <a:t>phishing</a:t>
            </a:r>
            <a:endParaRPr lang="en-US" sz="4000" b="1" dirty="0"/>
          </a:p>
        </p:txBody>
      </p:sp>
      <p:sp>
        <p:nvSpPr>
          <p:cNvPr id="4" name="Marcador de contenido 3">
            <a:extLst>
              <a:ext uri="{FF2B5EF4-FFF2-40B4-BE49-F238E27FC236}">
                <a16:creationId xmlns:a16="http://schemas.microsoft.com/office/drawing/2014/main" id="{275CBCD0-BCBF-636A-E6DB-CE43116258BD}"/>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lnSpcReduction="10000"/>
          </a:bodyPr>
          <a:lstStyle/>
          <a:p>
            <a:pPr marL="0" indent="0">
              <a:spcBef>
                <a:spcPts val="2500"/>
              </a:spcBef>
              <a:buNone/>
            </a:pPr>
            <a:r>
              <a:rPr lang="el-GR" sz="1400" b="1" dirty="0"/>
              <a:t>Τι είναι οι επιθέσεις </a:t>
            </a:r>
            <a:r>
              <a:rPr lang="el-GR" sz="1400" b="1" dirty="0" err="1" smtClean="0"/>
              <a:t>phishing</a:t>
            </a:r>
            <a:r>
              <a:rPr lang="el-GR" sz="1400" b="1" dirty="0" smtClean="0"/>
              <a:t>;</a:t>
            </a:r>
            <a:r>
              <a:rPr lang="en-US" sz="1400" dirty="0"/>
              <a:t/>
            </a:r>
            <a:br>
              <a:rPr lang="en-US" sz="1400" dirty="0"/>
            </a:br>
            <a:r>
              <a:rPr lang="el-GR" sz="1400" dirty="0" smtClean="0"/>
              <a:t>Οι </a:t>
            </a:r>
            <a:r>
              <a:rPr lang="el-GR" sz="1400" dirty="0"/>
              <a:t>επιθέσεις </a:t>
            </a:r>
            <a:r>
              <a:rPr lang="el-GR" sz="1400" dirty="0" err="1"/>
              <a:t>phishing</a:t>
            </a:r>
            <a:r>
              <a:rPr lang="el-GR" sz="1400" dirty="0"/>
              <a:t> είναι μια μορφή επίθεσης κοινωνικής μηχανικής που χρησιμοποιεί δόλια μηνύματα ηλεκτρονικού ταχυδρομείου, τηλεφωνικές κλήσεις ή </a:t>
            </a:r>
            <a:r>
              <a:rPr lang="el-GR" sz="1400" dirty="0" err="1"/>
              <a:t>ιστότοπους</a:t>
            </a:r>
            <a:r>
              <a:rPr lang="el-GR" sz="1400" dirty="0"/>
              <a:t> για να εξαπατήσουν τους ανθρώπους να αποκαλύψουν ευαίσθητες πληροφορίες, όπως ονόματα χρήστη, κωδικούς πρόσβασης και στοιχεία πιστωτικών καρτών. </a:t>
            </a:r>
            <a:endParaRPr lang="en-US" sz="1400" dirty="0" smtClean="0"/>
          </a:p>
          <a:p>
            <a:pPr marL="0" indent="0">
              <a:spcBef>
                <a:spcPts val="2500"/>
              </a:spcBef>
              <a:buNone/>
            </a:pPr>
            <a:r>
              <a:rPr lang="el-GR" sz="1400" b="1" dirty="0" smtClean="0"/>
              <a:t>Πώς </a:t>
            </a:r>
            <a:r>
              <a:rPr lang="el-GR" sz="1400" b="1" dirty="0"/>
              <a:t>να αναγνωρίσετε τις επιθέσεις </a:t>
            </a:r>
            <a:r>
              <a:rPr lang="el-GR" sz="1400" b="1" dirty="0" err="1"/>
              <a:t>phishing</a:t>
            </a:r>
            <a:r>
              <a:rPr lang="el-GR" sz="1400" b="1" dirty="0"/>
              <a:t>; </a:t>
            </a:r>
            <a:r>
              <a:rPr lang="en-US" sz="1400" dirty="0" smtClean="0"/>
              <a:t/>
            </a:r>
            <a:br>
              <a:rPr lang="en-US" sz="1400" dirty="0" smtClean="0"/>
            </a:br>
            <a:r>
              <a:rPr lang="el-GR" sz="1400" dirty="0" smtClean="0"/>
              <a:t>Οι </a:t>
            </a:r>
            <a:r>
              <a:rPr lang="el-GR" sz="1400" dirty="0"/>
              <a:t>επιθέσεις </a:t>
            </a:r>
            <a:r>
              <a:rPr lang="el-GR" sz="1400" dirty="0" err="1"/>
              <a:t>phishing</a:t>
            </a:r>
            <a:r>
              <a:rPr lang="el-GR" sz="1400" dirty="0"/>
              <a:t> συχνά χρησιμοποιούν παραπλανητικές τεχνικές για να φαίνονται νόμιμες, όπως η χρήση λογότυπων εταιρειών, διευθύνσεων email ή αριθμών τηλεφώνου. Προσέξτε για ύποπτα αιτήματα για προσωπικά στοιχεία ή συνδέσμους σε άγνωστους </a:t>
            </a:r>
            <a:r>
              <a:rPr lang="el-GR" sz="1400" dirty="0" err="1"/>
              <a:t>ιστότοπους</a:t>
            </a:r>
            <a:r>
              <a:rPr lang="el-GR" sz="1400" dirty="0"/>
              <a:t>. </a:t>
            </a:r>
            <a:endParaRPr lang="en-US" sz="1400" dirty="0" smtClean="0"/>
          </a:p>
          <a:p>
            <a:pPr marL="0" indent="0">
              <a:spcBef>
                <a:spcPts val="2500"/>
              </a:spcBef>
              <a:buNone/>
            </a:pPr>
            <a:r>
              <a:rPr lang="el-GR" sz="1400" b="1" dirty="0" smtClean="0"/>
              <a:t>Πώς </a:t>
            </a:r>
            <a:r>
              <a:rPr lang="el-GR" sz="1400" b="1" dirty="0"/>
              <a:t>να αποφύγετε τις επιθέσεις </a:t>
            </a:r>
            <a:r>
              <a:rPr lang="el-GR" sz="1400" b="1" dirty="0" err="1"/>
              <a:t>phishing</a:t>
            </a:r>
            <a:r>
              <a:rPr lang="el-GR" sz="1400" b="1" dirty="0"/>
              <a:t>; </a:t>
            </a:r>
            <a:r>
              <a:rPr lang="en-US" sz="1400" dirty="0" smtClean="0"/>
              <a:t/>
            </a:r>
            <a:br>
              <a:rPr lang="en-US" sz="1400" dirty="0" smtClean="0"/>
            </a:br>
            <a:r>
              <a:rPr lang="el-GR" sz="1400" dirty="0" smtClean="0"/>
              <a:t>Για </a:t>
            </a:r>
            <a:r>
              <a:rPr lang="el-GR" sz="1400" dirty="0"/>
              <a:t>να αποφύγετε επιθέσεις </a:t>
            </a:r>
            <a:r>
              <a:rPr lang="el-GR" sz="1400" dirty="0" err="1"/>
              <a:t>phishing</a:t>
            </a:r>
            <a:r>
              <a:rPr lang="el-GR" sz="1400" dirty="0"/>
              <a:t>, μην κάνετε ποτέ κλικ σε ύποπτους συνδέσμους και μην πραγματοποιείτε λήψη ύποπτων συνημμένων. Αντίθετα, τοποθετήστε το δείκτη του ποντικιού πάνω από συνδέσμους για να δείτε τη διεύθυνση URL και επαληθεύστε πάντα τη διεύθυνση ηλεκτρονικού ταχυδρομείου ή τον αριθμό τηλεφώνου του αποστολέα προτού απαντήσετε σε αιτήματα για ευαίσθητες πληροφορίες.</a:t>
            </a:r>
            <a:endParaRPr lang="es-ES" sz="1400" dirty="0"/>
          </a:p>
        </p:txBody>
      </p:sp>
    </p:spTree>
    <p:extLst>
      <p:ext uri="{BB962C8B-B14F-4D97-AF65-F5344CB8AC3E}">
        <p14:creationId xmlns:p14="http://schemas.microsoft.com/office/powerpoint/2010/main" val="224271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bstract  Digital concept which shows network security optimization and internet technology  ">
            <a:extLst>
              <a:ext uri="{FF2B5EF4-FFF2-40B4-BE49-F238E27FC236}">
                <a16:creationId xmlns:a16="http://schemas.microsoft.com/office/drawing/2014/main" id="{7EE60647-9E2C-4FE0-81B4-7A4A50695170}"/>
              </a:ext>
            </a:extLst>
          </p:cNvPr>
          <p:cNvPicPr>
            <a:picLocks noGrp="1" noChangeAspect="1"/>
          </p:cNvPicPr>
          <p:nvPr>
            <p:ph sz="half" idx="1"/>
          </p:nvPr>
        </p:nvPicPr>
        <p:blipFill>
          <a:blip r:embed="rId3"/>
          <a:srcRect l="8471" r="29656"/>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6FAF6F3-0487-4715-0784-671DF6B2C191}"/>
              </a:ext>
            </a:extLst>
          </p:cNvPr>
          <p:cNvSpPr>
            <a:spLocks noGrp="1"/>
          </p:cNvSpPr>
          <p:nvPr>
            <p:ph type="title"/>
          </p:nvPr>
        </p:nvSpPr>
        <p:spPr>
          <a:xfrm>
            <a:off x="5029200" y="545254"/>
            <a:ext cx="6699956" cy="1097280"/>
          </a:xfrm>
        </p:spPr>
        <p:txBody>
          <a:bodyPr vert="horz" lIns="91440" tIns="45720" rIns="91440" bIns="45720" rtlCol="0" anchor="t">
            <a:normAutofit fontScale="90000"/>
          </a:bodyPr>
          <a:lstStyle/>
          <a:p>
            <a:r>
              <a:rPr lang="el-GR" sz="3600" b="1" dirty="0"/>
              <a:t>Καλές πρακτικές </a:t>
            </a:r>
            <a:r>
              <a:rPr lang="el-GR" sz="3600" b="1" dirty="0" smtClean="0"/>
              <a:t>και ασφάλεια κωδικού </a:t>
            </a:r>
            <a:r>
              <a:rPr lang="el-GR" sz="3600" b="1" dirty="0"/>
              <a:t>πρόσβασης</a:t>
            </a:r>
            <a:endParaRPr lang="en-US" sz="3400" b="1" dirty="0"/>
          </a:p>
        </p:txBody>
      </p:sp>
      <p:sp>
        <p:nvSpPr>
          <p:cNvPr id="4" name="Marcador de contenido 3">
            <a:extLst>
              <a:ext uri="{FF2B5EF4-FFF2-40B4-BE49-F238E27FC236}">
                <a16:creationId xmlns:a16="http://schemas.microsoft.com/office/drawing/2014/main" id="{2B7F7B77-0462-0FBB-9926-E4654C74D0C6}"/>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5029200" y="1862668"/>
            <a:ext cx="6501810" cy="4741332"/>
          </a:xfrm>
        </p:spPr>
        <p:txBody>
          <a:bodyPr>
            <a:normAutofit/>
          </a:bodyPr>
          <a:lstStyle/>
          <a:p>
            <a:pPr marL="0" indent="0">
              <a:spcBef>
                <a:spcPts val="2500"/>
              </a:spcBef>
              <a:buNone/>
            </a:pPr>
            <a:r>
              <a:rPr lang="el-GR" sz="1400" b="1" dirty="0" smtClean="0"/>
              <a:t>Καλές </a:t>
            </a:r>
            <a:r>
              <a:rPr lang="el-GR" sz="1400" b="1" dirty="0"/>
              <a:t>πρακτικές κωδικού </a:t>
            </a:r>
            <a:r>
              <a:rPr lang="el-GR" sz="1400" b="1" dirty="0" smtClean="0"/>
              <a:t>πρόσβασης</a:t>
            </a:r>
            <a:br>
              <a:rPr lang="el-GR" sz="1400" b="1" dirty="0" smtClean="0"/>
            </a:br>
            <a:r>
              <a:rPr lang="el-GR" sz="1400" dirty="0" smtClean="0"/>
              <a:t>Η </a:t>
            </a:r>
            <a:r>
              <a:rPr lang="el-GR" sz="1400" dirty="0"/>
              <a:t>δημιουργία ισχυρών, μοναδικών κωδικών πρόσβασης είναι το πρώτο βήμα για την προστασία των προσωπικών σας στοιχείων. Οι βέλτιστες πρακτικές περιλαμβάνουν τη χρήση ενός συνδυασμού κεφαλαίων και πεζών γραμμάτων, αριθμών και ειδικών χαρακτήρων, την αποφυγή λέξεων ή φράσεων που χρησιμοποιούνται συνήθως και ποτέ την επαναχρησιμοποίηση κωδικών πρόσβασης. </a:t>
            </a:r>
            <a:endParaRPr lang="el-GR" sz="1400" dirty="0" smtClean="0"/>
          </a:p>
          <a:p>
            <a:pPr marL="0" indent="0">
              <a:spcBef>
                <a:spcPts val="2500"/>
              </a:spcBef>
              <a:buNone/>
            </a:pPr>
            <a:r>
              <a:rPr lang="el-GR" sz="1400" b="1" dirty="0" smtClean="0"/>
              <a:t>Διαχειριστές </a:t>
            </a:r>
            <a:r>
              <a:rPr lang="el-GR" sz="1400" b="1" dirty="0"/>
              <a:t>κωδικών πρόσβασης </a:t>
            </a:r>
            <a:r>
              <a:rPr lang="el-GR" sz="1400" dirty="0" smtClean="0"/>
              <a:t/>
            </a:r>
            <a:br>
              <a:rPr lang="el-GR" sz="1400" dirty="0" smtClean="0"/>
            </a:br>
            <a:r>
              <a:rPr lang="el-GR" sz="1400" dirty="0" smtClean="0"/>
              <a:t>Οι </a:t>
            </a:r>
            <a:r>
              <a:rPr lang="el-GR" sz="1400" dirty="0"/>
              <a:t>διαχειριστές κωδικών πρόσβασης είναι ένα εξαιρετικό εργαλείο για τη δημιουργία και την αποθήκευση ισχυρών κωδικών πρόσβασης. Μπορούν να δημιουργήσουν μοναδικούς, σύνθετους κωδικούς πρόσβασης για κάθε έναν από τους λογαριασμούς σας και να τους αποθηκεύσουν με ασφάλεια</a:t>
            </a:r>
            <a:r>
              <a:rPr lang="el-GR" sz="1400" dirty="0" smtClean="0"/>
              <a:t>.</a:t>
            </a:r>
          </a:p>
          <a:p>
            <a:pPr marL="0" indent="0">
              <a:spcBef>
                <a:spcPts val="2500"/>
              </a:spcBef>
              <a:buNone/>
            </a:pPr>
            <a:r>
              <a:rPr lang="el-GR" sz="1400" b="1" dirty="0" smtClean="0"/>
              <a:t>Έλεγχος </a:t>
            </a:r>
            <a:r>
              <a:rPr lang="el-GR" sz="1400" b="1" dirty="0"/>
              <a:t>ταυτότητας δύο παραγόντων </a:t>
            </a:r>
            <a:r>
              <a:rPr lang="el-GR" sz="1400" dirty="0" smtClean="0"/>
              <a:t/>
            </a:r>
            <a:br>
              <a:rPr lang="el-GR" sz="1400" dirty="0" smtClean="0"/>
            </a:br>
            <a:r>
              <a:rPr lang="el-GR" sz="1400" dirty="0" smtClean="0"/>
              <a:t>Ο </a:t>
            </a:r>
            <a:r>
              <a:rPr lang="el-GR" sz="1400" dirty="0"/>
              <a:t>έλεγχος ταυτότητας δύο παραγόντων προσθέτει ένα επιπλέον επίπεδο ασφάλειας στους λογαριασμούς σας, απαιτώντας έναν κωδικό εκτός από τον κωδικό πρόσβασής σας. Αυτό μπορεί να είναι με τη μορφή μηνύματος κειμένου, τηλεφωνικής κλήσης ή ειδοποίησης εφαρμογής.</a:t>
            </a:r>
            <a:endParaRPr lang="es-ES" sz="1400" dirty="0"/>
          </a:p>
        </p:txBody>
      </p:sp>
    </p:spTree>
    <p:extLst>
      <p:ext uri="{BB962C8B-B14F-4D97-AF65-F5344CB8AC3E}">
        <p14:creationId xmlns:p14="http://schemas.microsoft.com/office/powerpoint/2010/main" val="4180585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Password concept background with magnifying glass.">
            <a:extLst>
              <a:ext uri="{FF2B5EF4-FFF2-40B4-BE49-F238E27FC236}">
                <a16:creationId xmlns:a16="http://schemas.microsoft.com/office/drawing/2014/main" id="{4C582D5D-CBFC-4416-ADA3-0FBE4F00C121}"/>
              </a:ext>
            </a:extLst>
          </p:cNvPr>
          <p:cNvPicPr>
            <a:picLocks noGrp="1" noChangeAspect="1"/>
          </p:cNvPicPr>
          <p:nvPr>
            <p:ph sz="half" idx="1"/>
          </p:nvPr>
        </p:nvPicPr>
        <p:blipFill>
          <a:blip r:embed="rId3"/>
          <a:srcRect r="5624"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3DC0F2D-4038-233D-4769-8714085B2397}"/>
              </a:ext>
            </a:extLst>
          </p:cNvPr>
          <p:cNvSpPr>
            <a:spLocks noGrp="1"/>
          </p:cNvSpPr>
          <p:nvPr>
            <p:ph type="title"/>
          </p:nvPr>
        </p:nvSpPr>
        <p:spPr>
          <a:xfrm>
            <a:off x="8719126" y="979051"/>
            <a:ext cx="2811879" cy="1807048"/>
          </a:xfrm>
        </p:spPr>
        <p:txBody>
          <a:bodyPr vert="horz" lIns="91440" tIns="45720" rIns="91440" bIns="45720" rtlCol="0" anchor="b">
            <a:normAutofit fontScale="90000"/>
          </a:bodyPr>
          <a:lstStyle/>
          <a:p>
            <a:pPr>
              <a:lnSpc>
                <a:spcPct val="100000"/>
              </a:lnSpc>
            </a:pPr>
            <a:r>
              <a:rPr lang="el-GR" sz="3600" b="1" dirty="0" smtClean="0"/>
              <a:t>Δημιουργία Ισχυρών κωδικών πρόσβασης</a:t>
            </a:r>
            <a:endParaRPr lang="en-US" sz="3600" b="1" dirty="0"/>
          </a:p>
        </p:txBody>
      </p:sp>
      <p:sp>
        <p:nvSpPr>
          <p:cNvPr id="4" name="Marcador de contenido 3">
            <a:extLst>
              <a:ext uri="{FF2B5EF4-FFF2-40B4-BE49-F238E27FC236}">
                <a16:creationId xmlns:a16="http://schemas.microsoft.com/office/drawing/2014/main" id="{BEE2DAB3-BF29-7871-8589-C47A79B41CC5}"/>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r>
              <a:rPr lang="el-GR" sz="1400" dirty="0"/>
              <a:t>Η δημιουργία ισχυρών κωδικών πρόσβασης είναι απαραίτητη για την προστασία των προσωπικών και ευαίσθητων πληροφοριών σας. Χρησιμοποιήστε έναν συνδυασμό κεφαλαίων και πεζών γραμμάτων, αριθμών και συμβόλων. Αποφύγετε τη χρήση κοινών λέξεων και φράσεων και μην επαναχρησιμοποιείτε ποτέ κωδικούς πρόσβασης σε διαφορετικούς λογαριασμούς.</a:t>
            </a:r>
            <a:endParaRPr lang="es-ES" sz="1400" dirty="0"/>
          </a:p>
        </p:txBody>
      </p:sp>
    </p:spTree>
    <p:extLst>
      <p:ext uri="{BB962C8B-B14F-4D97-AF65-F5344CB8AC3E}">
        <p14:creationId xmlns:p14="http://schemas.microsoft.com/office/powerpoint/2010/main" val="4082418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Digital tablet with padlock and chain on orange background. The scene is situated in controlled studio environment in front of orange background. Photo is taken with SONY AIII camera">
            <a:extLst>
              <a:ext uri="{FF2B5EF4-FFF2-40B4-BE49-F238E27FC236}">
                <a16:creationId xmlns:a16="http://schemas.microsoft.com/office/drawing/2014/main" id="{4A90592A-42A4-414E-BFC4-E13198650109}"/>
              </a:ext>
            </a:extLst>
          </p:cNvPr>
          <p:cNvPicPr>
            <a:picLocks noGrp="1" noChangeAspect="1"/>
          </p:cNvPicPr>
          <p:nvPr>
            <p:ph sz="half" idx="1"/>
          </p:nvPr>
        </p:nvPicPr>
        <p:blipFill>
          <a:blip r:embed="rId3"/>
          <a:srcRect l="22011" r="22923"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F415126-3421-2106-1C86-95B6C05A854E}"/>
              </a:ext>
            </a:extLst>
          </p:cNvPr>
          <p:cNvSpPr>
            <a:spLocks noGrp="1"/>
          </p:cNvSpPr>
          <p:nvPr>
            <p:ph type="title"/>
          </p:nvPr>
        </p:nvSpPr>
        <p:spPr>
          <a:xfrm>
            <a:off x="5029200" y="914400"/>
            <a:ext cx="6501810" cy="1097280"/>
          </a:xfrm>
        </p:spPr>
        <p:txBody>
          <a:bodyPr vert="horz" lIns="91440" tIns="45720" rIns="91440" bIns="45720" rtlCol="0" anchor="t">
            <a:normAutofit fontScale="90000"/>
          </a:bodyPr>
          <a:lstStyle/>
          <a:p>
            <a:pPr>
              <a:lnSpc>
                <a:spcPct val="100000"/>
              </a:lnSpc>
            </a:pPr>
            <a:r>
              <a:rPr lang="el-GR" sz="4000" b="1" dirty="0"/>
              <a:t>Εργαλεία διαχείρισης κωδικών πρόσβασης</a:t>
            </a:r>
            <a:endParaRPr lang="en-US" sz="4000" b="1" dirty="0"/>
          </a:p>
        </p:txBody>
      </p:sp>
      <p:sp>
        <p:nvSpPr>
          <p:cNvPr id="4" name="Marcador de contenido 3">
            <a:extLst>
              <a:ext uri="{FF2B5EF4-FFF2-40B4-BE49-F238E27FC236}">
                <a16:creationId xmlns:a16="http://schemas.microsoft.com/office/drawing/2014/main" id="{ED1799EA-F1C7-1901-E40C-539FE2F68F20}"/>
              </a:ext>
            </a:extLst>
          </p:cNvPr>
          <p:cNvSpPr>
            <a:spLocks noGrp="1"/>
          </p:cNvSpPr>
          <p:nvPr>
            <p:ph sz="half" idx="2"/>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4707467" y="2176036"/>
            <a:ext cx="6823543" cy="4681964"/>
          </a:xfrm>
        </p:spPr>
        <p:txBody>
          <a:bodyPr>
            <a:normAutofit/>
          </a:bodyPr>
          <a:lstStyle/>
          <a:p>
            <a:pPr marL="0" indent="0">
              <a:buNone/>
            </a:pPr>
            <a:r>
              <a:rPr lang="el-GR" sz="1400" b="1" dirty="0" smtClean="0"/>
              <a:t>Εισαγωγή </a:t>
            </a:r>
            <a:r>
              <a:rPr lang="el-GR" sz="1400" b="1" dirty="0"/>
              <a:t>στα Εργαλεία διαχείρισης κωδικών πρόσβασης </a:t>
            </a:r>
            <a:endParaRPr lang="el-GR" sz="1400" b="1" dirty="0" smtClean="0"/>
          </a:p>
          <a:p>
            <a:pPr marL="0" indent="0">
              <a:buNone/>
            </a:pPr>
            <a:r>
              <a:rPr lang="el-GR" sz="1400" dirty="0" smtClean="0"/>
              <a:t>Τα </a:t>
            </a:r>
            <a:r>
              <a:rPr lang="el-GR" sz="1400" dirty="0"/>
              <a:t>εργαλεία διαχείρισης κωδικών πρόσβασης μπορούν να σας βοηθήσουν να δημιουργήσετε και να διαχειριστείτε ισχυρούς κωδικούς πρόσβασης σε πολλούς λογαριασμούς, διασφαλίζοντας ότι οι ευαίσθητες πληροφορίες σας παραμένουν ασφαλείς. </a:t>
            </a:r>
            <a:endParaRPr lang="el-GR" sz="1400" dirty="0" smtClean="0"/>
          </a:p>
          <a:p>
            <a:pPr marL="0" indent="0">
              <a:buNone/>
            </a:pPr>
            <a:r>
              <a:rPr lang="el-GR" sz="1400" b="1" dirty="0" smtClean="0"/>
              <a:t>Δημοφιλή </a:t>
            </a:r>
            <a:r>
              <a:rPr lang="el-GR" sz="1400" b="1" dirty="0"/>
              <a:t>εργαλεία διαχείρισης κωδικών πρόσβασης </a:t>
            </a:r>
            <a:endParaRPr lang="el-GR" sz="1400" b="1" dirty="0" smtClean="0"/>
          </a:p>
          <a:p>
            <a:pPr marL="0" indent="0">
              <a:buNone/>
            </a:pPr>
            <a:r>
              <a:rPr lang="el-GR" sz="1400" dirty="0" smtClean="0"/>
              <a:t>Μερικά </a:t>
            </a:r>
            <a:r>
              <a:rPr lang="el-GR" sz="1400" dirty="0"/>
              <a:t>δημοφιλή εργαλεία διαχείρισης κωδικών πρόσβασης περιλαμβάνουν το </a:t>
            </a:r>
            <a:r>
              <a:rPr lang="el-GR" sz="1400" dirty="0" err="1"/>
              <a:t>LastPass</a:t>
            </a:r>
            <a:r>
              <a:rPr lang="el-GR" sz="1400" dirty="0"/>
              <a:t>, το </a:t>
            </a:r>
            <a:r>
              <a:rPr lang="el-GR" sz="1400" dirty="0" err="1"/>
              <a:t>Dashlane</a:t>
            </a:r>
            <a:r>
              <a:rPr lang="el-GR" sz="1400" dirty="0"/>
              <a:t>, το 1Password και το </a:t>
            </a:r>
            <a:r>
              <a:rPr lang="el-GR" sz="1400" dirty="0" err="1"/>
              <a:t>Keeper</a:t>
            </a:r>
            <a:r>
              <a:rPr lang="el-GR" sz="1400" dirty="0"/>
              <a:t>. Αυτά τα εργαλεία μπορούν να σας βοηθήσουν να δημιουργήσετε ισχυρούς κωδικούς πρόσβασης, να τους αποθηκεύσετε με ασφάλεια και να συμπληρώσετε αυτόματα τους κωδικούς πρόσβασης για εσάς. </a:t>
            </a:r>
            <a:endParaRPr lang="el-GR" sz="1400" dirty="0" smtClean="0"/>
          </a:p>
          <a:p>
            <a:pPr marL="0" indent="0">
              <a:buNone/>
            </a:pPr>
            <a:r>
              <a:rPr lang="el-GR" sz="1400" b="1" dirty="0" smtClean="0"/>
              <a:t>Πώς </a:t>
            </a:r>
            <a:r>
              <a:rPr lang="el-GR" sz="1400" b="1" dirty="0"/>
              <a:t>να χρησιμοποιήσετε τα εργαλεία διαχείρισης κωδικών πρόσβασης </a:t>
            </a:r>
            <a:r>
              <a:rPr lang="el-GR" sz="1400" dirty="0" smtClean="0"/>
              <a:t/>
            </a:r>
            <a:br>
              <a:rPr lang="el-GR" sz="1400" dirty="0" smtClean="0"/>
            </a:br>
            <a:r>
              <a:rPr lang="el-GR" sz="1400" dirty="0" smtClean="0"/>
              <a:t>Για </a:t>
            </a:r>
            <a:r>
              <a:rPr lang="el-GR" sz="1400" dirty="0"/>
              <a:t>να χρησιμοποιήσετε ένα εργαλείο διαχείρισης κωδικού πρόσβασης, πρέπει πρώτα να δημιουργήσετε έναν λογαριασμό και να επιλέξετε έναν κύριο κωδικό πρόσβασης. Στη συνέχεια, μπορείτε να δημιουργήσετε και να αποθηκεύσετε ισχυρούς κωδικούς πρόσβασης για τους λογαριασμούς σας.</a:t>
            </a:r>
          </a:p>
        </p:txBody>
      </p:sp>
    </p:spTree>
    <p:extLst>
      <p:ext uri="{BB962C8B-B14F-4D97-AF65-F5344CB8AC3E}">
        <p14:creationId xmlns:p14="http://schemas.microsoft.com/office/powerpoint/2010/main" val="150114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577</TotalTime>
  <Words>530</Words>
  <Application>Microsoft Office PowerPoint</Application>
  <PresentationFormat>Ευρεία οθόνη</PresentationFormat>
  <Paragraphs>72</Paragraphs>
  <Slides>15</Slides>
  <Notes>15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Aptos</vt:lpstr>
      <vt:lpstr>Aptos Display</vt:lpstr>
      <vt:lpstr>Arial</vt:lpstr>
      <vt:lpstr>Grandview Display</vt:lpstr>
      <vt:lpstr>Tema de Office</vt:lpstr>
      <vt:lpstr>Βασική Χρήση Υπολογιστών</vt:lpstr>
      <vt:lpstr>Εισαγωγή στην ασφάλεια υπολογιστών</vt:lpstr>
      <vt:lpstr>Βασικοί κίνδυνοι για την ασφάλεια των υπολογιστών</vt:lpstr>
      <vt:lpstr>Ιοί (viruses)</vt:lpstr>
      <vt:lpstr>Κακόβουλο Λογισμικό (Malware)</vt:lpstr>
      <vt:lpstr>Επιθέσεις phishing</vt:lpstr>
      <vt:lpstr>Καλές πρακτικές και ασφάλεια κωδικού πρόσβασης</vt:lpstr>
      <vt:lpstr>Δημιουργία Ισχυρών κωδικών πρόσβασης</vt:lpstr>
      <vt:lpstr>Εργαλεία διαχείρισης κωδικών πρόσβασης</vt:lpstr>
      <vt:lpstr>Τα προγράμματα προστασίας από ιούς και τα τείχη προστασίας</vt:lpstr>
      <vt:lpstr>Λογισμικό προστασίας από ιούς</vt:lpstr>
      <vt:lpstr>Τείχος προστασίας - Firewalls</vt:lpstr>
      <vt:lpstr>Προστασία Ιδιωτικότητας στο διαδίκτυο</vt:lpstr>
      <vt:lpstr>Διαδικτυακή παρακολούθηση</vt:lpstr>
      <vt:lpstr>Δημόσια Ασύρματα Δίκτυα (WiFi) και ασφάλεια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Βασική Χρήση Υπολογιστών</dc:title>
  <dc:creator>Manel Mena</dc:creator>
  <cp:lastModifiedBy>atsiov</cp:lastModifiedBy>
  <cp:revision>23</cp:revision>
  <dcterms:created xsi:type="dcterms:W3CDTF">2024-08-26T14:14:55Z</dcterms:created>
  <dcterms:modified xsi:type="dcterms:W3CDTF">2025-01-17T08:45:55Z</dcterms:modified>
</cp:coreProperties>
</file>